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Lst>
  <p:notesMasterIdLst>
    <p:notesMasterId r:id="rId21"/>
  </p:notesMasterIdLst>
  <p:sldIdLst>
    <p:sldId id="256" r:id="rId2"/>
    <p:sldId id="302" r:id="rId3"/>
    <p:sldId id="268" r:id="rId4"/>
    <p:sldId id="267" r:id="rId5"/>
    <p:sldId id="261" r:id="rId6"/>
    <p:sldId id="270" r:id="rId7"/>
    <p:sldId id="271" r:id="rId8"/>
    <p:sldId id="266" r:id="rId9"/>
    <p:sldId id="300" r:id="rId10"/>
    <p:sldId id="275" r:id="rId11"/>
    <p:sldId id="260" r:id="rId12"/>
    <p:sldId id="289" r:id="rId13"/>
    <p:sldId id="279" r:id="rId14"/>
    <p:sldId id="281" r:id="rId15"/>
    <p:sldId id="290" r:id="rId16"/>
    <p:sldId id="296" r:id="rId17"/>
    <p:sldId id="298" r:id="rId18"/>
    <p:sldId id="265" r:id="rId19"/>
    <p:sldId id="30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9"/>
    <p:restoredTop sz="85714"/>
  </p:normalViewPr>
  <p:slideViewPr>
    <p:cSldViewPr snapToGrid="0" snapToObjects="1">
      <p:cViewPr varScale="1">
        <p:scale>
          <a:sx n="54" d="100"/>
          <a:sy n="54" d="100"/>
        </p:scale>
        <p:origin x="680"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CB4779-4B62-2243-8F86-9966CB92A0C1}" type="datetimeFigureOut">
              <a:rPr lang="fr-FR" smtClean="0"/>
              <a:t>03/04/2019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704AE-3DDE-0244-BD70-98C82A86E728}" type="slidenum">
              <a:rPr lang="fr-FR" smtClean="0"/>
              <a:t>‹N°›</a:t>
            </a:fld>
            <a:endParaRPr lang="fr-FR"/>
          </a:p>
        </p:txBody>
      </p:sp>
    </p:spTree>
    <p:extLst>
      <p:ext uri="{BB962C8B-B14F-4D97-AF65-F5344CB8AC3E}">
        <p14:creationId xmlns:p14="http://schemas.microsoft.com/office/powerpoint/2010/main" val="315243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a:t>
            </a:r>
          </a:p>
          <a:p>
            <a:r>
              <a:rPr lang="fr-FR" dirty="0"/>
              <a:t>Zélia Darnault, enseignante EDNA. Une partie de mon travail consiste à imaginer avec des étudiants des solutions pour mieux vivre en ville.</a:t>
            </a:r>
          </a:p>
          <a:p>
            <a:r>
              <a:rPr lang="fr-FR" dirty="0"/>
              <a:t>Aujourd’hui je vais donc essayer de vous parler plus globalement de cette ville de demain que l’on essaie de construire, en vous en présentant les enjeux et en vous donnant quelques pistes de réflexion. Je ne vais pas vous présenter un modèle à suivre mais plutôt évoquer avec vous des tendances et des enjeux auxquels la ville de demain devra répondre. </a:t>
            </a:r>
          </a:p>
          <a:p>
            <a:r>
              <a:rPr lang="fr-FR" dirty="0"/>
              <a:t>Evidemment conférence interactive donc si vous avez des questions ou des choses que vous ne comprenez pas vous n’hésitez pas à lever la main. </a:t>
            </a:r>
          </a:p>
          <a:p>
            <a:r>
              <a:rPr lang="fr-FR" dirty="0"/>
              <a:t>En guise d’introduction je voulais vous montrer deux gros modèles de villes de demain que l’on côtoie. Le premier c’est la ville de demain telle qu’elle est généralement présentée au cinéma.</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1</a:t>
            </a:fld>
            <a:endParaRPr lang="fr-FR"/>
          </a:p>
        </p:txBody>
      </p:sp>
    </p:spTree>
    <p:extLst>
      <p:ext uri="{BB962C8B-B14F-4D97-AF65-F5344CB8AC3E}">
        <p14:creationId xmlns:p14="http://schemas.microsoft.com/office/powerpoint/2010/main" val="1271588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plus en plus de monde + des voitures = villes de plus en plus embouteillées. </a:t>
            </a:r>
          </a:p>
          <a:p>
            <a:r>
              <a:rPr lang="fr-FR" dirty="0"/>
              <a:t>Là aussi chiffres clés : en moyenne un parisien en 2016 est resté coincé 64h dans les bouchons</a:t>
            </a:r>
          </a:p>
          <a:p>
            <a:r>
              <a:rPr lang="fr-FR" dirty="0"/>
              <a:t>Au delà du temps, les embouteillages coûtent cher (entre le temps perdu où l’on devrait travailler et le carburant que l’on gaspille) on estime qu’en 2013 les embouteillages ont coûté à la France 17 milliards d’euros en 2013, un chiffre qui devrait monter à 22 milliards en 2030. </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12</a:t>
            </a:fld>
            <a:endParaRPr lang="fr-FR"/>
          </a:p>
        </p:txBody>
      </p:sp>
    </p:spTree>
    <p:extLst>
      <p:ext uri="{BB962C8B-B14F-4D97-AF65-F5344CB8AC3E}">
        <p14:creationId xmlns:p14="http://schemas.microsoft.com/office/powerpoint/2010/main" val="4051345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u="none" strike="noStrike" kern="1200" dirty="0">
                <a:solidFill>
                  <a:schemeClr val="tx1"/>
                </a:solidFill>
                <a:effectLst/>
                <a:latin typeface="+mn-lt"/>
                <a:ea typeface="+mn-ea"/>
                <a:cs typeface="+mn-cs"/>
              </a:rPr>
              <a:t>Notre mode de déplacement mais aussi notre mode de production génère de la pollution. Aujourd’hui on est de plus en plus conscients des effets néfastes sur notre organisme. Quelques chiffres :</a:t>
            </a:r>
          </a:p>
          <a:p>
            <a:r>
              <a:rPr lang="fr-FR" sz="1200" b="0" i="0" u="none" strike="noStrike" kern="1200" dirty="0">
                <a:solidFill>
                  <a:schemeClr val="tx1"/>
                </a:solidFill>
                <a:effectLst/>
                <a:latin typeface="+mn-lt"/>
                <a:ea typeface="+mn-ea"/>
                <a:cs typeface="+mn-cs"/>
              </a:rPr>
              <a:t>Plus de neuf personnes sur dix à travers le monde respirent un air ambiant trop pollué.</a:t>
            </a:r>
          </a:p>
          <a:p>
            <a:r>
              <a:rPr lang="fr-FR" sz="1200" b="0" i="0" u="none" strike="noStrike" kern="1200" dirty="0">
                <a:solidFill>
                  <a:schemeClr val="tx1"/>
                </a:solidFill>
                <a:effectLst/>
                <a:latin typeface="+mn-lt"/>
                <a:ea typeface="+mn-ea"/>
                <a:cs typeface="+mn-cs"/>
              </a:rPr>
              <a:t>5,5 millions de personnes décèdent chaque année de maladies causées par la pollution de l’air, correspond à la population de la Norvège,</a:t>
            </a:r>
          </a:p>
          <a:p>
            <a:r>
              <a:rPr lang="fr-FR" sz="1200" b="0" i="0" u="none" strike="noStrike" kern="1200" dirty="0">
                <a:solidFill>
                  <a:schemeClr val="tx1"/>
                </a:solidFill>
                <a:effectLst/>
                <a:latin typeface="+mn-lt"/>
                <a:ea typeface="+mn-ea"/>
                <a:cs typeface="+mn-cs"/>
              </a:rPr>
              <a:t>Chaque année, la pollution coûte au monde 225 milliards de dollars</a:t>
            </a:r>
            <a:endParaRPr lang="fr-FR" dirty="0"/>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13</a:t>
            </a:fld>
            <a:endParaRPr lang="fr-FR"/>
          </a:p>
        </p:txBody>
      </p:sp>
    </p:spTree>
    <p:extLst>
      <p:ext uri="{BB962C8B-B14F-4D97-AF65-F5344CB8AC3E}">
        <p14:creationId xmlns:p14="http://schemas.microsoft.com/office/powerpoint/2010/main" val="1835708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utilisons</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14</a:t>
            </a:fld>
            <a:endParaRPr lang="fr-FR"/>
          </a:p>
        </p:txBody>
      </p:sp>
    </p:spTree>
    <p:extLst>
      <p:ext uri="{BB962C8B-B14F-4D97-AF65-F5344CB8AC3E}">
        <p14:creationId xmlns:p14="http://schemas.microsoft.com/office/powerpoint/2010/main" val="3299100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donc choisi de vous montrer trois extraits de films (j’aurais pu en choisir bien d’autres) représentatifs de la façon dont le cinéma traite le sujet. Je vais vous demander de les regarder attentivement, d’essayer de voir ce qu’il y a en commun, ce qu’il y a de différent et plus généralement quelles sont les grandes idées qui transparaissent (en matière de mobilité, de gadgets, de technologie…)</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17</a:t>
            </a:fld>
            <a:endParaRPr lang="fr-FR"/>
          </a:p>
        </p:txBody>
      </p:sp>
    </p:spTree>
    <p:extLst>
      <p:ext uri="{BB962C8B-B14F-4D97-AF65-F5344CB8AC3E}">
        <p14:creationId xmlns:p14="http://schemas.microsoft.com/office/powerpoint/2010/main" val="129696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donc choisi de vous montrer trois extraits de films (j’aurais pu en choisir bien d’autres) représentatifs de la façon dont le cinéma traite le sujet. Je vais vous demander de les regarder attentivement, d’essayer de voir ce qu’il y a en commun, ce qu’il y a de différent et plus généralement quelles sont les grandes idées qui transparaissent (en matière de mobilité, de gadgets, de technologie…)</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3</a:t>
            </a:fld>
            <a:endParaRPr lang="fr-FR"/>
          </a:p>
        </p:txBody>
      </p:sp>
    </p:spTree>
    <p:extLst>
      <p:ext uri="{BB962C8B-B14F-4D97-AF65-F5344CB8AC3E}">
        <p14:creationId xmlns:p14="http://schemas.microsoft.com/office/powerpoint/2010/main" val="3288820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Premier film = retour vers le futur 2. film sorti en 1985, les héros voyagent dans le temps et se retrouvent projetés dans le futur, en 2015. </a:t>
            </a:r>
          </a:p>
          <a:p>
            <a:r>
              <a:rPr lang="fr-FR" dirty="0"/>
              <a:t>La scène que je vous montre c’est quand le personnage principal découvre la ville de 2015 (sachant qu’il débarque de 1985). Ça dure à peu près 2 minutes</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4</a:t>
            </a:fld>
            <a:endParaRPr lang="fr-FR"/>
          </a:p>
        </p:txBody>
      </p:sp>
    </p:spTree>
    <p:extLst>
      <p:ext uri="{BB962C8B-B14F-4D97-AF65-F5344CB8AC3E}">
        <p14:creationId xmlns:p14="http://schemas.microsoft.com/office/powerpoint/2010/main" val="1597515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Deuxième extrait de film = </a:t>
            </a:r>
            <a:r>
              <a:rPr lang="fr-FR" dirty="0" err="1"/>
              <a:t>Blade</a:t>
            </a:r>
            <a:r>
              <a:rPr lang="fr-FR" dirty="0"/>
              <a:t> </a:t>
            </a:r>
            <a:r>
              <a:rPr lang="fr-FR" dirty="0" err="1"/>
              <a:t>runner</a:t>
            </a:r>
            <a:r>
              <a:rPr lang="fr-FR" dirty="0"/>
              <a:t> 2049. Film date de 2017. L’action se situe en 2049, moment où l’humanité est menacée et où des humanoïdes (sortes de robots) sont envoyés pour tenter de sauver cette humanité. Scène que je vous montre se situe dans un quartier chinois de Los Angeles. Arrêter à ouverture du parapluie</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5</a:t>
            </a:fld>
            <a:endParaRPr lang="fr-FR"/>
          </a:p>
        </p:txBody>
      </p:sp>
    </p:spTree>
    <p:extLst>
      <p:ext uri="{BB962C8B-B14F-4D97-AF65-F5344CB8AC3E}">
        <p14:creationId xmlns:p14="http://schemas.microsoft.com/office/powerpoint/2010/main" val="2904843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On vient de voir qu’au cinéma on a une vision plutôt pessimiste de la ville de demain, avec une espèce humaine qui court à sa perte et une technologie omniprésente. Alors quelles autres sources peut-on interroger pour avoir une autre vision ? Aujourd’hui quand on se pose des questions on peut avoir des réponses grâce à Google, alors voilà le résultat</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6</a:t>
            </a:fld>
            <a:endParaRPr lang="fr-FR"/>
          </a:p>
        </p:txBody>
      </p:sp>
    </p:spTree>
    <p:extLst>
      <p:ext uri="{BB962C8B-B14F-4D97-AF65-F5344CB8AC3E}">
        <p14:creationId xmlns:p14="http://schemas.microsoft.com/office/powerpoint/2010/main" val="1944186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Quand on tape ville du futur sur </a:t>
            </a:r>
            <a:r>
              <a:rPr lang="fr-FR" dirty="0" err="1"/>
              <a:t>google</a:t>
            </a:r>
            <a:r>
              <a:rPr lang="fr-FR" dirty="0"/>
              <a:t> images on obtient ça : que remarquez-vous ?</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7</a:t>
            </a:fld>
            <a:endParaRPr lang="fr-FR"/>
          </a:p>
        </p:txBody>
      </p:sp>
    </p:spTree>
    <p:extLst>
      <p:ext uri="{BB962C8B-B14F-4D97-AF65-F5344CB8AC3E}">
        <p14:creationId xmlns:p14="http://schemas.microsoft.com/office/powerpoint/2010/main" val="11220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donc choisi de vous montrer trois extraits de films (j’aurais pu en choisir bien d’autres) représentatifs de la façon dont le cinéma traite le sujet. Je vais vous demander de les regarder attentivement, d’essayer de voir ce qu’il y a en commun, ce qu’il y a de différent et plus généralement quelles sont les grandes idées qui transparaissent (en matière de mobilité, de gadgets, de technologie…)</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9</a:t>
            </a:fld>
            <a:endParaRPr lang="fr-FR"/>
          </a:p>
        </p:txBody>
      </p:sp>
    </p:spTree>
    <p:extLst>
      <p:ext uri="{BB962C8B-B14F-4D97-AF65-F5344CB8AC3E}">
        <p14:creationId xmlns:p14="http://schemas.microsoft.com/office/powerpoint/2010/main" val="2237396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Évidemment à l’époque on pensait bien faire, on est dans un période de croissance économique et technologique et on a foi en l’avenir. Aujourd’hui on se rend compte que ce modèle ne peut plus fonctionner et doit être bousculer. La ville du futur va devoir se réinventer, en partie à cause des erreurs du passé mais aussi parce qu’on a conscience de choses dont on n’avait pas conscience auparavant. Alors justement c’est quoi ces nouveaux défis, ces désordres auxquels on doit faire face ? Des idées ?  </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10</a:t>
            </a:fld>
            <a:endParaRPr lang="fr-FR"/>
          </a:p>
        </p:txBody>
      </p:sp>
    </p:spTree>
    <p:extLst>
      <p:ext uri="{BB962C8B-B14F-4D97-AF65-F5344CB8AC3E}">
        <p14:creationId xmlns:p14="http://schemas.microsoft.com/office/powerpoint/2010/main" val="1913787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7 milliards d’habitants, dont 53% vivent en ville</a:t>
            </a:r>
          </a:p>
          <a:p>
            <a:r>
              <a:rPr lang="fr-FR" dirty="0"/>
              <a:t>Projections à 2050 : 9,5 milliards d’habitants dont 65% vivront en ville</a:t>
            </a:r>
          </a:p>
          <a:p>
            <a:r>
              <a:rPr lang="fr-FR" dirty="0"/>
              <a:t>En France c’est presque 80% de la population qui vit en ville. </a:t>
            </a:r>
          </a:p>
        </p:txBody>
      </p:sp>
      <p:sp>
        <p:nvSpPr>
          <p:cNvPr id="4" name="Espace réservé du numéro de diapositive 3"/>
          <p:cNvSpPr>
            <a:spLocks noGrp="1"/>
          </p:cNvSpPr>
          <p:nvPr>
            <p:ph type="sldNum" sz="quarter" idx="5"/>
          </p:nvPr>
        </p:nvSpPr>
        <p:spPr/>
        <p:txBody>
          <a:bodyPr/>
          <a:lstStyle/>
          <a:p>
            <a:fld id="{051704AE-3DDE-0244-BD70-98C82A86E728}" type="slidenum">
              <a:rPr lang="fr-FR" smtClean="0"/>
              <a:t>11</a:t>
            </a:fld>
            <a:endParaRPr lang="fr-FR"/>
          </a:p>
        </p:txBody>
      </p:sp>
    </p:spTree>
    <p:extLst>
      <p:ext uri="{BB962C8B-B14F-4D97-AF65-F5344CB8AC3E}">
        <p14:creationId xmlns:p14="http://schemas.microsoft.com/office/powerpoint/2010/main" val="40347037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fr-FR"/>
              <a:t>Modifiez le style du titre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4/3/19</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4785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4/3/19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2391830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4/3/19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414321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4/3/19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229188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4/3/19</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0472931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4/3/19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2991640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fr-FR"/>
              <a:t>Modifiez le style du titre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1257300" y="2909102"/>
            <a:ext cx="4800600" cy="299639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6633864" y="2909102"/>
            <a:ext cx="4800600" cy="299639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4/3/19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90246926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4/3/19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90445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4/3/19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1369138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fr-FR"/>
              <a:t>Modifiez le style du titre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4/3/19</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29608620"/>
      </p:ext>
    </p:extLst>
  </p:cSld>
  <p:clrMapOvr>
    <a:masterClrMapping/>
  </p:clrMapOvr>
  <p:extLst mod="1">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fr-FR"/>
              <a:t>Modifiez le style du titre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4/3/19</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a:t>
            </a:fld>
            <a:endParaRPr lang="en-US" dirty="0"/>
          </a:p>
        </p:txBody>
      </p:sp>
    </p:spTree>
    <p:extLst>
      <p:ext uri="{BB962C8B-B14F-4D97-AF65-F5344CB8AC3E}">
        <p14:creationId xmlns:p14="http://schemas.microsoft.com/office/powerpoint/2010/main" val="3639910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4/3/19</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44834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C00AFC-B044-0E49-8B48-CFC59C712976}"/>
              </a:ext>
            </a:extLst>
          </p:cNvPr>
          <p:cNvSpPr>
            <a:spLocks noGrp="1"/>
          </p:cNvSpPr>
          <p:nvPr>
            <p:ph type="ctrTitle"/>
          </p:nvPr>
        </p:nvSpPr>
        <p:spPr>
          <a:xfrm>
            <a:off x="4875760" y="1098388"/>
            <a:ext cx="7316239" cy="4394988"/>
          </a:xfrm>
        </p:spPr>
        <p:txBody>
          <a:bodyPr/>
          <a:lstStyle/>
          <a:p>
            <a:r>
              <a:rPr lang="fr-FR" dirty="0" err="1"/>
              <a:t>Cities</a:t>
            </a:r>
            <a:r>
              <a:rPr lang="fr-FR" dirty="0"/>
              <a:t> of </a:t>
            </a:r>
            <a:r>
              <a:rPr lang="fr-FR" dirty="0" err="1"/>
              <a:t>tomorrow</a:t>
            </a:r>
            <a:r>
              <a:rPr lang="fr-FR" dirty="0"/>
              <a:t> (?)</a:t>
            </a:r>
          </a:p>
        </p:txBody>
      </p:sp>
      <p:sp>
        <p:nvSpPr>
          <p:cNvPr id="3" name="Sous-titre 2">
            <a:extLst>
              <a:ext uri="{FF2B5EF4-FFF2-40B4-BE49-F238E27FC236}">
                <a16:creationId xmlns:a16="http://schemas.microsoft.com/office/drawing/2014/main" id="{486ED77E-AB5F-484E-9493-14F919A3E211}"/>
              </a:ext>
            </a:extLst>
          </p:cNvPr>
          <p:cNvSpPr>
            <a:spLocks noGrp="1"/>
          </p:cNvSpPr>
          <p:nvPr>
            <p:ph type="subTitle" idx="1"/>
          </p:nvPr>
        </p:nvSpPr>
        <p:spPr>
          <a:xfrm>
            <a:off x="4511192" y="5629901"/>
            <a:ext cx="8045373" cy="1228099"/>
          </a:xfrm>
        </p:spPr>
        <p:txBody>
          <a:bodyPr/>
          <a:lstStyle/>
          <a:p>
            <a:r>
              <a:rPr lang="fr-FR" dirty="0"/>
              <a:t>By </a:t>
            </a:r>
            <a:r>
              <a:rPr lang="fr-FR" dirty="0" err="1"/>
              <a:t>Zélia</a:t>
            </a:r>
            <a:r>
              <a:rPr lang="fr-FR" dirty="0"/>
              <a:t> </a:t>
            </a:r>
            <a:r>
              <a:rPr lang="fr-FR" dirty="0" err="1"/>
              <a:t>darnault</a:t>
            </a:r>
            <a:endParaRPr lang="fr-FR" dirty="0"/>
          </a:p>
        </p:txBody>
      </p:sp>
      <p:pic>
        <p:nvPicPr>
          <p:cNvPr id="4" name="Image 3">
            <a:extLst>
              <a:ext uri="{FF2B5EF4-FFF2-40B4-BE49-F238E27FC236}">
                <a16:creationId xmlns:a16="http://schemas.microsoft.com/office/drawing/2014/main" id="{BE611F4B-E327-4647-AD5D-0C36DB54E157}"/>
              </a:ext>
            </a:extLst>
          </p:cNvPr>
          <p:cNvPicPr>
            <a:picLocks noChangeAspect="1"/>
          </p:cNvPicPr>
          <p:nvPr/>
        </p:nvPicPr>
        <p:blipFill>
          <a:blip r:embed="rId3"/>
          <a:stretch>
            <a:fillRect/>
          </a:stretch>
        </p:blipFill>
        <p:spPr>
          <a:xfrm>
            <a:off x="0" y="7525"/>
            <a:ext cx="4875761" cy="6858000"/>
          </a:xfrm>
          <a:prstGeom prst="rect">
            <a:avLst/>
          </a:prstGeom>
        </p:spPr>
      </p:pic>
    </p:spTree>
    <p:extLst>
      <p:ext uri="{BB962C8B-B14F-4D97-AF65-F5344CB8AC3E}">
        <p14:creationId xmlns:p14="http://schemas.microsoft.com/office/powerpoint/2010/main" val="233143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23ED191E-E325-2B43-B0CC-C0E78368A6D4}"/>
              </a:ext>
            </a:extLst>
          </p:cNvPr>
          <p:cNvSpPr>
            <a:spLocks noGrp="1"/>
          </p:cNvSpPr>
          <p:nvPr>
            <p:ph type="title"/>
          </p:nvPr>
        </p:nvSpPr>
        <p:spPr>
          <a:xfrm>
            <a:off x="4875761" y="1095154"/>
            <a:ext cx="8187071" cy="4064627"/>
          </a:xfrm>
        </p:spPr>
        <p:txBody>
          <a:bodyPr/>
          <a:lstStyle/>
          <a:p>
            <a:r>
              <a:rPr lang="fr-FR" dirty="0"/>
              <a:t>Challenges</a:t>
            </a:r>
          </a:p>
        </p:txBody>
      </p:sp>
      <p:sp>
        <p:nvSpPr>
          <p:cNvPr id="5" name="Espace réservé du texte 4">
            <a:extLst>
              <a:ext uri="{FF2B5EF4-FFF2-40B4-BE49-F238E27FC236}">
                <a16:creationId xmlns:a16="http://schemas.microsoft.com/office/drawing/2014/main" id="{A6E017E6-51C4-5642-B7E7-28466227FD59}"/>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id="{7F38ACC4-CD8F-7345-B6CF-619ECBF8799C}"/>
              </a:ext>
            </a:extLst>
          </p:cNvPr>
          <p:cNvPicPr>
            <a:picLocks noChangeAspect="1"/>
          </p:cNvPicPr>
          <p:nvPr/>
        </p:nvPicPr>
        <p:blipFill>
          <a:blip r:embed="rId3"/>
          <a:stretch>
            <a:fillRect/>
          </a:stretch>
        </p:blipFill>
        <p:spPr>
          <a:xfrm>
            <a:off x="0" y="7525"/>
            <a:ext cx="4875761" cy="6858000"/>
          </a:xfrm>
          <a:prstGeom prst="rect">
            <a:avLst/>
          </a:prstGeom>
        </p:spPr>
      </p:pic>
    </p:spTree>
    <p:extLst>
      <p:ext uri="{BB962C8B-B14F-4D97-AF65-F5344CB8AC3E}">
        <p14:creationId xmlns:p14="http://schemas.microsoft.com/office/powerpoint/2010/main" val="246174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1F44F-CF2A-AE47-B937-A01BF69B5F57}"/>
              </a:ext>
            </a:extLst>
          </p:cNvPr>
          <p:cNvSpPr>
            <a:spLocks noGrp="1"/>
          </p:cNvSpPr>
          <p:nvPr>
            <p:ph type="title"/>
          </p:nvPr>
        </p:nvSpPr>
        <p:spPr/>
        <p:txBody>
          <a:bodyPr/>
          <a:lstStyle/>
          <a:p>
            <a:pPr algn="ctr"/>
            <a:r>
              <a:rPr lang="fr-FR" dirty="0"/>
              <a:t>More and more </a:t>
            </a:r>
            <a:r>
              <a:rPr lang="fr-FR" dirty="0" err="1"/>
              <a:t>humans</a:t>
            </a:r>
            <a:r>
              <a:rPr lang="fr-FR" dirty="0"/>
              <a:t> – and </a:t>
            </a:r>
            <a:r>
              <a:rPr lang="fr-FR" dirty="0" err="1"/>
              <a:t>urbans</a:t>
            </a:r>
            <a:endParaRPr lang="fr-FR" dirty="0"/>
          </a:p>
        </p:txBody>
      </p:sp>
      <p:pic>
        <p:nvPicPr>
          <p:cNvPr id="7" name="Espace réservé du contenu 6">
            <a:extLst>
              <a:ext uri="{FF2B5EF4-FFF2-40B4-BE49-F238E27FC236}">
                <a16:creationId xmlns:a16="http://schemas.microsoft.com/office/drawing/2014/main" id="{2B44947F-3ED1-F147-939E-215E2C1E5BFE}"/>
              </a:ext>
            </a:extLst>
          </p:cNvPr>
          <p:cNvPicPr>
            <a:picLocks noGrp="1" noChangeAspect="1"/>
          </p:cNvPicPr>
          <p:nvPr>
            <p:ph idx="1"/>
          </p:nvPr>
        </p:nvPicPr>
        <p:blipFill>
          <a:blip r:embed="rId3"/>
          <a:stretch>
            <a:fillRect/>
          </a:stretch>
        </p:blipFill>
        <p:spPr>
          <a:xfrm>
            <a:off x="4302125" y="2933700"/>
            <a:ext cx="4076700" cy="2298700"/>
          </a:xfrm>
        </p:spPr>
      </p:pic>
    </p:spTree>
    <p:extLst>
      <p:ext uri="{BB962C8B-B14F-4D97-AF65-F5344CB8AC3E}">
        <p14:creationId xmlns:p14="http://schemas.microsoft.com/office/powerpoint/2010/main" val="3868559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C1F44F-CF2A-AE47-B937-A01BF69B5F57}"/>
              </a:ext>
            </a:extLst>
          </p:cNvPr>
          <p:cNvSpPr>
            <a:spLocks noGrp="1"/>
          </p:cNvSpPr>
          <p:nvPr>
            <p:ph type="title"/>
          </p:nvPr>
        </p:nvSpPr>
        <p:spPr/>
        <p:txBody>
          <a:bodyPr/>
          <a:lstStyle/>
          <a:p>
            <a:pPr algn="ctr"/>
            <a:r>
              <a:rPr lang="fr-FR" dirty="0"/>
              <a:t>Trafic Jam</a:t>
            </a:r>
          </a:p>
        </p:txBody>
      </p:sp>
      <p:pic>
        <p:nvPicPr>
          <p:cNvPr id="5" name="Espace réservé du contenu 4">
            <a:extLst>
              <a:ext uri="{FF2B5EF4-FFF2-40B4-BE49-F238E27FC236}">
                <a16:creationId xmlns:a16="http://schemas.microsoft.com/office/drawing/2014/main" id="{BE9990BD-81CC-1A4C-8D31-33895DE6C1C3}"/>
              </a:ext>
            </a:extLst>
          </p:cNvPr>
          <p:cNvPicPr>
            <a:picLocks noGrp="1" noChangeAspect="1"/>
          </p:cNvPicPr>
          <p:nvPr>
            <p:ph idx="1"/>
          </p:nvPr>
        </p:nvPicPr>
        <p:blipFill>
          <a:blip r:embed="rId3"/>
          <a:stretch>
            <a:fillRect/>
          </a:stretch>
        </p:blipFill>
        <p:spPr>
          <a:xfrm>
            <a:off x="3600092" y="1604210"/>
            <a:ext cx="5481493" cy="4672322"/>
          </a:xfrm>
        </p:spPr>
      </p:pic>
    </p:spTree>
    <p:extLst>
      <p:ext uri="{BB962C8B-B14F-4D97-AF65-F5344CB8AC3E}">
        <p14:creationId xmlns:p14="http://schemas.microsoft.com/office/powerpoint/2010/main" val="3334591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09FFB9A0-2185-1F4E-B49E-BEFCA3C96B71}"/>
              </a:ext>
            </a:extLst>
          </p:cNvPr>
          <p:cNvSpPr>
            <a:spLocks noGrp="1"/>
          </p:cNvSpPr>
          <p:nvPr>
            <p:ph type="title"/>
          </p:nvPr>
        </p:nvSpPr>
        <p:spPr/>
        <p:txBody>
          <a:bodyPr/>
          <a:lstStyle/>
          <a:p>
            <a:pPr algn="ctr"/>
            <a:r>
              <a:rPr lang="fr-FR" dirty="0"/>
              <a:t>Pollution</a:t>
            </a:r>
          </a:p>
        </p:txBody>
      </p:sp>
      <p:pic>
        <p:nvPicPr>
          <p:cNvPr id="7" name="Espace réservé du contenu 6">
            <a:extLst>
              <a:ext uri="{FF2B5EF4-FFF2-40B4-BE49-F238E27FC236}">
                <a16:creationId xmlns:a16="http://schemas.microsoft.com/office/drawing/2014/main" id="{72B19C1B-C38A-0E44-8A58-893116226CBA}"/>
              </a:ext>
            </a:extLst>
          </p:cNvPr>
          <p:cNvPicPr>
            <a:picLocks noGrp="1" noChangeAspect="1"/>
          </p:cNvPicPr>
          <p:nvPr>
            <p:ph idx="1"/>
          </p:nvPr>
        </p:nvPicPr>
        <p:blipFill>
          <a:blip r:embed="rId3"/>
          <a:stretch>
            <a:fillRect/>
          </a:stretch>
        </p:blipFill>
        <p:spPr>
          <a:xfrm>
            <a:off x="2771471" y="1361347"/>
            <a:ext cx="7138736" cy="5113746"/>
          </a:xfrm>
        </p:spPr>
      </p:pic>
    </p:spTree>
    <p:extLst>
      <p:ext uri="{BB962C8B-B14F-4D97-AF65-F5344CB8AC3E}">
        <p14:creationId xmlns:p14="http://schemas.microsoft.com/office/powerpoint/2010/main" val="4254455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1769CABD-A5A4-EC4B-AA85-3AD5AA77A754}"/>
              </a:ext>
            </a:extLst>
          </p:cNvPr>
          <p:cNvPicPr>
            <a:picLocks noGrp="1" noChangeAspect="1"/>
          </p:cNvPicPr>
          <p:nvPr>
            <p:ph idx="1"/>
          </p:nvPr>
        </p:nvPicPr>
        <p:blipFill>
          <a:blip r:embed="rId3"/>
          <a:stretch>
            <a:fillRect/>
          </a:stretch>
        </p:blipFill>
        <p:spPr>
          <a:xfrm>
            <a:off x="0" y="-189364"/>
            <a:ext cx="11951368" cy="7047364"/>
          </a:xfrm>
        </p:spPr>
      </p:pic>
    </p:spTree>
    <p:extLst>
      <p:ext uri="{BB962C8B-B14F-4D97-AF65-F5344CB8AC3E}">
        <p14:creationId xmlns:p14="http://schemas.microsoft.com/office/powerpoint/2010/main" val="1303860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76CF90-5F08-A942-B151-065778B3DA8A}"/>
              </a:ext>
            </a:extLst>
          </p:cNvPr>
          <p:cNvSpPr>
            <a:spLocks noGrp="1"/>
          </p:cNvSpPr>
          <p:nvPr>
            <p:ph type="title"/>
          </p:nvPr>
        </p:nvSpPr>
        <p:spPr/>
        <p:txBody>
          <a:bodyPr/>
          <a:lstStyle/>
          <a:p>
            <a:pPr algn="ctr"/>
            <a:r>
              <a:rPr lang="fr-FR" dirty="0" err="1"/>
              <a:t>Climate</a:t>
            </a:r>
            <a:r>
              <a:rPr lang="fr-FR" dirty="0"/>
              <a:t> change</a:t>
            </a:r>
          </a:p>
        </p:txBody>
      </p:sp>
      <p:pic>
        <p:nvPicPr>
          <p:cNvPr id="5" name="Espace réservé du contenu 4">
            <a:extLst>
              <a:ext uri="{FF2B5EF4-FFF2-40B4-BE49-F238E27FC236}">
                <a16:creationId xmlns:a16="http://schemas.microsoft.com/office/drawing/2014/main" id="{19898F85-C92A-C84D-88C6-94ABA0FF7DA8}"/>
              </a:ext>
            </a:extLst>
          </p:cNvPr>
          <p:cNvPicPr>
            <a:picLocks noGrp="1" noChangeAspect="1"/>
          </p:cNvPicPr>
          <p:nvPr>
            <p:ph idx="1"/>
          </p:nvPr>
        </p:nvPicPr>
        <p:blipFill>
          <a:blip r:embed="rId2"/>
          <a:stretch>
            <a:fillRect/>
          </a:stretch>
        </p:blipFill>
        <p:spPr>
          <a:xfrm>
            <a:off x="5013325" y="2889250"/>
            <a:ext cx="2654300" cy="2387600"/>
          </a:xfrm>
        </p:spPr>
      </p:pic>
    </p:spTree>
    <p:extLst>
      <p:ext uri="{BB962C8B-B14F-4D97-AF65-F5344CB8AC3E}">
        <p14:creationId xmlns:p14="http://schemas.microsoft.com/office/powerpoint/2010/main" val="3572315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C68FDB-60D5-7449-967E-361E243B4E05}"/>
              </a:ext>
            </a:extLst>
          </p:cNvPr>
          <p:cNvSpPr>
            <a:spLocks noGrp="1"/>
          </p:cNvSpPr>
          <p:nvPr>
            <p:ph type="title"/>
          </p:nvPr>
        </p:nvSpPr>
        <p:spPr/>
        <p:txBody>
          <a:bodyPr/>
          <a:lstStyle/>
          <a:p>
            <a:pPr algn="ctr"/>
            <a:r>
              <a:rPr lang="fr-FR" dirty="0" err="1"/>
              <a:t>biodiversity</a:t>
            </a:r>
            <a:endParaRPr lang="fr-FR" dirty="0"/>
          </a:p>
        </p:txBody>
      </p:sp>
      <p:pic>
        <p:nvPicPr>
          <p:cNvPr id="7" name="Espace réservé du contenu 6">
            <a:extLst>
              <a:ext uri="{FF2B5EF4-FFF2-40B4-BE49-F238E27FC236}">
                <a16:creationId xmlns:a16="http://schemas.microsoft.com/office/drawing/2014/main" id="{D3208853-3254-7246-8DBE-09A70CE10F36}"/>
              </a:ext>
            </a:extLst>
          </p:cNvPr>
          <p:cNvPicPr>
            <a:picLocks noGrp="1" noChangeAspect="1"/>
          </p:cNvPicPr>
          <p:nvPr>
            <p:ph sz="half" idx="1"/>
          </p:nvPr>
        </p:nvPicPr>
        <p:blipFill>
          <a:blip r:embed="rId2"/>
          <a:stretch>
            <a:fillRect/>
          </a:stretch>
        </p:blipFill>
        <p:spPr>
          <a:xfrm>
            <a:off x="2755900" y="2971800"/>
            <a:ext cx="1803400" cy="2247900"/>
          </a:xfrm>
        </p:spPr>
      </p:pic>
      <p:pic>
        <p:nvPicPr>
          <p:cNvPr id="9" name="Espace réservé du contenu 8">
            <a:extLst>
              <a:ext uri="{FF2B5EF4-FFF2-40B4-BE49-F238E27FC236}">
                <a16:creationId xmlns:a16="http://schemas.microsoft.com/office/drawing/2014/main" id="{70375BA5-EAB7-704A-B010-D95D961803B9}"/>
              </a:ext>
            </a:extLst>
          </p:cNvPr>
          <p:cNvPicPr>
            <a:picLocks noGrp="1" noChangeAspect="1"/>
          </p:cNvPicPr>
          <p:nvPr>
            <p:ph sz="half" idx="2"/>
          </p:nvPr>
        </p:nvPicPr>
        <p:blipFill>
          <a:blip r:embed="rId3"/>
          <a:stretch>
            <a:fillRect/>
          </a:stretch>
        </p:blipFill>
        <p:spPr>
          <a:xfrm>
            <a:off x="7251700" y="2908300"/>
            <a:ext cx="3594100" cy="2374900"/>
          </a:xfrm>
        </p:spPr>
      </p:pic>
    </p:spTree>
    <p:extLst>
      <p:ext uri="{BB962C8B-B14F-4D97-AF65-F5344CB8AC3E}">
        <p14:creationId xmlns:p14="http://schemas.microsoft.com/office/powerpoint/2010/main" val="173769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FCD6F1-DDA9-244A-9E6C-28DAB3B27563}"/>
              </a:ext>
            </a:extLst>
          </p:cNvPr>
          <p:cNvSpPr>
            <a:spLocks noGrp="1"/>
          </p:cNvSpPr>
          <p:nvPr>
            <p:ph type="title"/>
          </p:nvPr>
        </p:nvSpPr>
        <p:spPr/>
        <p:txBody>
          <a:bodyPr>
            <a:normAutofit fontScale="90000"/>
          </a:bodyPr>
          <a:lstStyle/>
          <a:p>
            <a:r>
              <a:rPr lang="fr-FR" dirty="0"/>
              <a:t>The best </a:t>
            </a:r>
            <a:r>
              <a:rPr lang="fr-FR" dirty="0" err="1"/>
              <a:t>way</a:t>
            </a:r>
            <a:r>
              <a:rPr lang="fr-FR" dirty="0"/>
              <a:t> to </a:t>
            </a:r>
            <a:r>
              <a:rPr lang="fr-FR" dirty="0" err="1"/>
              <a:t>predict</a:t>
            </a:r>
            <a:r>
              <a:rPr lang="fr-FR" dirty="0"/>
              <a:t> </a:t>
            </a:r>
            <a:r>
              <a:rPr lang="fr-FR" dirty="0" err="1"/>
              <a:t>your</a:t>
            </a:r>
            <a:r>
              <a:rPr lang="fr-FR" dirty="0"/>
              <a:t> future </a:t>
            </a:r>
            <a:r>
              <a:rPr lang="fr-FR" dirty="0" err="1"/>
              <a:t>is</a:t>
            </a:r>
            <a:r>
              <a:rPr lang="fr-FR" dirty="0"/>
              <a:t> to </a:t>
            </a:r>
            <a:r>
              <a:rPr lang="fr-FR" dirty="0" err="1"/>
              <a:t>create</a:t>
            </a:r>
            <a:r>
              <a:rPr lang="fr-FR" dirty="0"/>
              <a:t> </a:t>
            </a:r>
            <a:r>
              <a:rPr lang="fr-FR" dirty="0" err="1"/>
              <a:t>it</a:t>
            </a:r>
            <a:r>
              <a:rPr lang="fr-FR" dirty="0"/>
              <a:t>.</a:t>
            </a:r>
          </a:p>
        </p:txBody>
      </p:sp>
      <p:sp>
        <p:nvSpPr>
          <p:cNvPr id="5" name="Espace réservé du texte 4">
            <a:extLst>
              <a:ext uri="{FF2B5EF4-FFF2-40B4-BE49-F238E27FC236}">
                <a16:creationId xmlns:a16="http://schemas.microsoft.com/office/drawing/2014/main" id="{C84EEB6F-7BA4-C34C-B904-3BC1B3148F84}"/>
              </a:ext>
            </a:extLst>
          </p:cNvPr>
          <p:cNvSpPr>
            <a:spLocks noGrp="1"/>
          </p:cNvSpPr>
          <p:nvPr>
            <p:ph type="body" idx="1"/>
          </p:nvPr>
        </p:nvSpPr>
        <p:spPr/>
        <p:txBody>
          <a:bodyPr/>
          <a:lstStyle/>
          <a:p>
            <a:pPr algn="r"/>
            <a:r>
              <a:rPr lang="fr-FR" dirty="0"/>
              <a:t>Abraham Lincoln</a:t>
            </a:r>
          </a:p>
        </p:txBody>
      </p:sp>
    </p:spTree>
    <p:extLst>
      <p:ext uri="{BB962C8B-B14F-4D97-AF65-F5344CB8AC3E}">
        <p14:creationId xmlns:p14="http://schemas.microsoft.com/office/powerpoint/2010/main" val="2045984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C06C342-F49F-2047-958C-8769A3F380A0}"/>
              </a:ext>
            </a:extLst>
          </p:cNvPr>
          <p:cNvSpPr>
            <a:spLocks noGrp="1"/>
          </p:cNvSpPr>
          <p:nvPr>
            <p:ph type="title"/>
          </p:nvPr>
        </p:nvSpPr>
        <p:spPr>
          <a:xfrm>
            <a:off x="5534921" y="3186969"/>
            <a:ext cx="10178322" cy="1492132"/>
          </a:xfrm>
        </p:spPr>
        <p:txBody>
          <a:bodyPr>
            <a:normAutofit fontScale="90000"/>
          </a:bodyPr>
          <a:lstStyle/>
          <a:p>
            <a:pPr algn="ctr"/>
            <a:r>
              <a:rPr lang="fr-FR" dirty="0" err="1"/>
              <a:t>Let’s</a:t>
            </a:r>
            <a:r>
              <a:rPr lang="fr-FR" dirty="0"/>
              <a:t> go</a:t>
            </a:r>
            <a:br>
              <a:rPr lang="fr-FR" dirty="0"/>
            </a:br>
            <a:r>
              <a:rPr lang="fr-FR" dirty="0"/>
              <a:t>- </a:t>
            </a:r>
            <a:br>
              <a:rPr lang="fr-FR" dirty="0"/>
            </a:br>
            <a:r>
              <a:rPr lang="fr-FR" dirty="0"/>
              <a:t>Bright</a:t>
            </a:r>
            <a:br>
              <a:rPr lang="fr-FR" dirty="0"/>
            </a:br>
            <a:r>
              <a:rPr lang="fr-FR" dirty="0"/>
              <a:t>Mirror</a:t>
            </a:r>
          </a:p>
        </p:txBody>
      </p:sp>
      <p:pic>
        <p:nvPicPr>
          <p:cNvPr id="5" name="Espace réservé du contenu 4">
            <a:extLst>
              <a:ext uri="{FF2B5EF4-FFF2-40B4-BE49-F238E27FC236}">
                <a16:creationId xmlns:a16="http://schemas.microsoft.com/office/drawing/2014/main" id="{7A1F029C-9E0A-C84A-952A-BD6EBB70ADB8}"/>
              </a:ext>
            </a:extLst>
          </p:cNvPr>
          <p:cNvPicPr>
            <a:picLocks noGrp="1" noChangeAspect="1"/>
          </p:cNvPicPr>
          <p:nvPr>
            <p:ph idx="1"/>
          </p:nvPr>
        </p:nvPicPr>
        <p:blipFill>
          <a:blip r:embed="rId2"/>
          <a:stretch>
            <a:fillRect/>
          </a:stretch>
        </p:blipFill>
        <p:spPr>
          <a:xfrm>
            <a:off x="0" y="-701146"/>
            <a:ext cx="9040473" cy="8835008"/>
          </a:xfrm>
        </p:spPr>
      </p:pic>
      <p:pic>
        <p:nvPicPr>
          <p:cNvPr id="4" name="Image 3">
            <a:extLst>
              <a:ext uri="{FF2B5EF4-FFF2-40B4-BE49-F238E27FC236}">
                <a16:creationId xmlns:a16="http://schemas.microsoft.com/office/drawing/2014/main" id="{FA4E555A-8701-2647-86E1-398F15F26B2C}"/>
              </a:ext>
            </a:extLst>
          </p:cNvPr>
          <p:cNvPicPr>
            <a:picLocks noChangeAspect="1"/>
          </p:cNvPicPr>
          <p:nvPr/>
        </p:nvPicPr>
        <p:blipFill>
          <a:blip r:embed="rId3"/>
          <a:stretch>
            <a:fillRect/>
          </a:stretch>
        </p:blipFill>
        <p:spPr>
          <a:xfrm>
            <a:off x="1251678" y="5371432"/>
            <a:ext cx="901430" cy="1486568"/>
          </a:xfrm>
          <a:prstGeom prst="rect">
            <a:avLst/>
          </a:prstGeom>
        </p:spPr>
      </p:pic>
    </p:spTree>
    <p:extLst>
      <p:ext uri="{BB962C8B-B14F-4D97-AF65-F5344CB8AC3E}">
        <p14:creationId xmlns:p14="http://schemas.microsoft.com/office/powerpoint/2010/main" val="2997312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CD68ECA-11C5-2E44-AEC7-E1364467BDEB}"/>
              </a:ext>
            </a:extLst>
          </p:cNvPr>
          <p:cNvPicPr>
            <a:picLocks noChangeAspect="1"/>
          </p:cNvPicPr>
          <p:nvPr/>
        </p:nvPicPr>
        <p:blipFill>
          <a:blip r:embed="rId2"/>
          <a:stretch>
            <a:fillRect/>
          </a:stretch>
        </p:blipFill>
        <p:spPr>
          <a:xfrm rot="5400000">
            <a:off x="1869633" y="-2426367"/>
            <a:ext cx="8452740" cy="12192003"/>
          </a:xfrm>
          <a:prstGeom prst="rect">
            <a:avLst/>
          </a:prstGeom>
        </p:spPr>
      </p:pic>
    </p:spTree>
    <p:extLst>
      <p:ext uri="{BB962C8B-B14F-4D97-AF65-F5344CB8AC3E}">
        <p14:creationId xmlns:p14="http://schemas.microsoft.com/office/powerpoint/2010/main" val="3668369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4B442F-9A28-154B-B52B-3A17FA4122D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AAF6A003-C76B-AF40-9E08-025C82EBACE2}"/>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1090408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FCD6F1-DDA9-244A-9E6C-28DAB3B27563}"/>
              </a:ext>
            </a:extLst>
          </p:cNvPr>
          <p:cNvSpPr>
            <a:spLocks noGrp="1"/>
          </p:cNvSpPr>
          <p:nvPr>
            <p:ph type="title"/>
          </p:nvPr>
        </p:nvSpPr>
        <p:spPr>
          <a:xfrm>
            <a:off x="4875761" y="1095154"/>
            <a:ext cx="8187071" cy="4064627"/>
          </a:xfrm>
        </p:spPr>
        <p:txBody>
          <a:bodyPr/>
          <a:lstStyle/>
          <a:p>
            <a:r>
              <a:rPr lang="fr-FR" dirty="0"/>
              <a:t>CITIES by CINEMA</a:t>
            </a:r>
          </a:p>
        </p:txBody>
      </p:sp>
      <p:sp>
        <p:nvSpPr>
          <p:cNvPr id="5" name="Espace réservé du texte 4">
            <a:extLst>
              <a:ext uri="{FF2B5EF4-FFF2-40B4-BE49-F238E27FC236}">
                <a16:creationId xmlns:a16="http://schemas.microsoft.com/office/drawing/2014/main" id="{C84EEB6F-7BA4-C34C-B904-3BC1B3148F84}"/>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id="{75A80877-F3FB-984E-8839-218A4D6C2D9A}"/>
              </a:ext>
            </a:extLst>
          </p:cNvPr>
          <p:cNvPicPr>
            <a:picLocks noChangeAspect="1"/>
          </p:cNvPicPr>
          <p:nvPr/>
        </p:nvPicPr>
        <p:blipFill>
          <a:blip r:embed="rId3"/>
          <a:stretch>
            <a:fillRect/>
          </a:stretch>
        </p:blipFill>
        <p:spPr>
          <a:xfrm>
            <a:off x="0" y="7525"/>
            <a:ext cx="4875761" cy="6858000"/>
          </a:xfrm>
          <a:prstGeom prst="rect">
            <a:avLst/>
          </a:prstGeom>
        </p:spPr>
      </p:pic>
    </p:spTree>
    <p:extLst>
      <p:ext uri="{BB962C8B-B14F-4D97-AF65-F5344CB8AC3E}">
        <p14:creationId xmlns:p14="http://schemas.microsoft.com/office/powerpoint/2010/main" val="4197738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4B3540-4BED-7B49-B68A-32C64E89EFF1}"/>
              </a:ext>
            </a:extLst>
          </p:cNvPr>
          <p:cNvSpPr>
            <a:spLocks noGrp="1"/>
          </p:cNvSpPr>
          <p:nvPr>
            <p:ph type="title"/>
          </p:nvPr>
        </p:nvSpPr>
        <p:spPr/>
        <p:txBody>
          <a:bodyPr/>
          <a:lstStyle/>
          <a:p>
            <a:endParaRPr lang="fr-FR"/>
          </a:p>
        </p:txBody>
      </p:sp>
      <p:pic>
        <p:nvPicPr>
          <p:cNvPr id="4" name="Back to the Future  PART II  The Future [ Shark still looks fake. ].mp4">
            <a:hlinkClick r:id="" action="ppaction://media"/>
            <a:extLst>
              <a:ext uri="{FF2B5EF4-FFF2-40B4-BE49-F238E27FC236}">
                <a16:creationId xmlns:a16="http://schemas.microsoft.com/office/drawing/2014/main" id="{1F917BEF-BFA8-F54C-BD30-FF781C85645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156592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67D326-B340-5E46-A2E7-3242E78AC54F}"/>
              </a:ext>
            </a:extLst>
          </p:cNvPr>
          <p:cNvSpPr>
            <a:spLocks noGrp="1"/>
          </p:cNvSpPr>
          <p:nvPr>
            <p:ph type="title"/>
          </p:nvPr>
        </p:nvSpPr>
        <p:spPr/>
        <p:txBody>
          <a:bodyPr/>
          <a:lstStyle/>
          <a:p>
            <a:endParaRPr lang="fr-FR"/>
          </a:p>
        </p:txBody>
      </p:sp>
      <p:pic>
        <p:nvPicPr>
          <p:cNvPr id="4" name="Blade Runner 2049 - Chinatown Scene [HD].mp4">
            <a:hlinkClick r:id="" action="ppaction://media"/>
            <a:extLst>
              <a:ext uri="{FF2B5EF4-FFF2-40B4-BE49-F238E27FC236}">
                <a16:creationId xmlns:a16="http://schemas.microsoft.com/office/drawing/2014/main" id="{5C786DBD-524F-0344-83E4-D15C0F072C3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Tree>
    <p:extLst>
      <p:ext uri="{BB962C8B-B14F-4D97-AF65-F5344CB8AC3E}">
        <p14:creationId xmlns:p14="http://schemas.microsoft.com/office/powerpoint/2010/main" val="15123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8C862DC-D79F-6242-9837-0281930E1E81}"/>
              </a:ext>
            </a:extLst>
          </p:cNvPr>
          <p:cNvSpPr>
            <a:spLocks noGrp="1"/>
          </p:cNvSpPr>
          <p:nvPr>
            <p:ph type="title"/>
          </p:nvPr>
        </p:nvSpPr>
        <p:spPr>
          <a:xfrm>
            <a:off x="4875761" y="1095154"/>
            <a:ext cx="8187071" cy="4064627"/>
          </a:xfrm>
        </p:spPr>
        <p:txBody>
          <a:bodyPr>
            <a:normAutofit/>
          </a:bodyPr>
          <a:lstStyle/>
          <a:p>
            <a:r>
              <a:rPr lang="fr-FR" sz="8000" dirty="0" err="1"/>
              <a:t>Cities</a:t>
            </a:r>
            <a:r>
              <a:rPr lang="fr-FR" sz="8000" dirty="0"/>
              <a:t> by </a:t>
            </a:r>
            <a:r>
              <a:rPr lang="fr-FR" sz="8000" dirty="0" err="1"/>
              <a:t>google</a:t>
            </a:r>
            <a:r>
              <a:rPr lang="fr-FR" sz="8000" dirty="0"/>
              <a:t> ? </a:t>
            </a:r>
          </a:p>
        </p:txBody>
      </p:sp>
      <p:sp>
        <p:nvSpPr>
          <p:cNvPr id="5" name="Espace réservé du texte 4">
            <a:extLst>
              <a:ext uri="{FF2B5EF4-FFF2-40B4-BE49-F238E27FC236}">
                <a16:creationId xmlns:a16="http://schemas.microsoft.com/office/drawing/2014/main" id="{6C085EAA-6115-6046-81D8-441B3036C086}"/>
              </a:ext>
            </a:extLst>
          </p:cNvPr>
          <p:cNvSpPr>
            <a:spLocks noGrp="1"/>
          </p:cNvSpPr>
          <p:nvPr>
            <p:ph type="body" idx="1"/>
          </p:nvPr>
        </p:nvSpPr>
        <p:spPr/>
        <p:txBody>
          <a:bodyPr/>
          <a:lstStyle/>
          <a:p>
            <a:endParaRPr lang="fr-FR"/>
          </a:p>
        </p:txBody>
      </p:sp>
      <p:pic>
        <p:nvPicPr>
          <p:cNvPr id="6" name="Image 5">
            <a:extLst>
              <a:ext uri="{FF2B5EF4-FFF2-40B4-BE49-F238E27FC236}">
                <a16:creationId xmlns:a16="http://schemas.microsoft.com/office/drawing/2014/main" id="{D70108A9-C85C-DA47-A404-DDA9B98D1E43}"/>
              </a:ext>
            </a:extLst>
          </p:cNvPr>
          <p:cNvPicPr>
            <a:picLocks noChangeAspect="1"/>
          </p:cNvPicPr>
          <p:nvPr/>
        </p:nvPicPr>
        <p:blipFill>
          <a:blip r:embed="rId3"/>
          <a:stretch>
            <a:fillRect/>
          </a:stretch>
        </p:blipFill>
        <p:spPr>
          <a:xfrm>
            <a:off x="0" y="7525"/>
            <a:ext cx="4875761" cy="6858000"/>
          </a:xfrm>
          <a:prstGeom prst="rect">
            <a:avLst/>
          </a:prstGeom>
        </p:spPr>
      </p:pic>
    </p:spTree>
    <p:extLst>
      <p:ext uri="{BB962C8B-B14F-4D97-AF65-F5344CB8AC3E}">
        <p14:creationId xmlns:p14="http://schemas.microsoft.com/office/powerpoint/2010/main" val="1953922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8442DBD-483A-4E48-BDC0-A0F812F75A04}"/>
              </a:ext>
            </a:extLst>
          </p:cNvPr>
          <p:cNvSpPr>
            <a:spLocks noGrp="1"/>
          </p:cNvSpPr>
          <p:nvPr>
            <p:ph type="title"/>
          </p:nvPr>
        </p:nvSpPr>
        <p:spPr/>
        <p:txBody>
          <a:bodyPr/>
          <a:lstStyle/>
          <a:p>
            <a:pPr algn="ctr"/>
            <a:endParaRPr lang="fr-FR" dirty="0"/>
          </a:p>
        </p:txBody>
      </p:sp>
      <p:pic>
        <p:nvPicPr>
          <p:cNvPr id="7" name="Espace réservé du contenu 6">
            <a:extLst>
              <a:ext uri="{FF2B5EF4-FFF2-40B4-BE49-F238E27FC236}">
                <a16:creationId xmlns:a16="http://schemas.microsoft.com/office/drawing/2014/main" id="{36B9B1F1-5517-4D4E-96A2-2BF6DC5070A8}"/>
              </a:ext>
            </a:extLst>
          </p:cNvPr>
          <p:cNvPicPr>
            <a:picLocks noGrp="1" noChangeAspect="1"/>
          </p:cNvPicPr>
          <p:nvPr>
            <p:ph idx="1"/>
          </p:nvPr>
        </p:nvPicPr>
        <p:blipFill>
          <a:blip r:embed="rId3"/>
          <a:stretch>
            <a:fillRect/>
          </a:stretch>
        </p:blipFill>
        <p:spPr>
          <a:xfrm>
            <a:off x="1002686" y="1162373"/>
            <a:ext cx="10063103" cy="5506227"/>
          </a:xfrm>
        </p:spPr>
      </p:pic>
    </p:spTree>
    <p:extLst>
      <p:ext uri="{BB962C8B-B14F-4D97-AF65-F5344CB8AC3E}">
        <p14:creationId xmlns:p14="http://schemas.microsoft.com/office/powerpoint/2010/main" val="3869975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C387FA-341B-B143-B736-4C2F0BA2C686}"/>
              </a:ext>
            </a:extLst>
          </p:cNvPr>
          <p:cNvSpPr>
            <a:spLocks noGrp="1"/>
          </p:cNvSpPr>
          <p:nvPr>
            <p:ph type="title"/>
          </p:nvPr>
        </p:nvSpPr>
        <p:spPr/>
        <p:txBody>
          <a:bodyPr/>
          <a:lstStyle/>
          <a:p>
            <a:pPr algn="ctr"/>
            <a:r>
              <a:rPr lang="fr-FR" dirty="0"/>
              <a:t>smart city ?</a:t>
            </a:r>
          </a:p>
        </p:txBody>
      </p:sp>
      <p:pic>
        <p:nvPicPr>
          <p:cNvPr id="5" name="Espace réservé du contenu 4">
            <a:extLst>
              <a:ext uri="{FF2B5EF4-FFF2-40B4-BE49-F238E27FC236}">
                <a16:creationId xmlns:a16="http://schemas.microsoft.com/office/drawing/2014/main" id="{D72057DB-9C65-234E-AD92-1DFDEABF2CE0}"/>
              </a:ext>
            </a:extLst>
          </p:cNvPr>
          <p:cNvPicPr>
            <a:picLocks noGrp="1" noChangeAspect="1"/>
          </p:cNvPicPr>
          <p:nvPr>
            <p:ph sz="half" idx="1"/>
          </p:nvPr>
        </p:nvPicPr>
        <p:blipFill>
          <a:blip r:embed="rId2"/>
          <a:stretch>
            <a:fillRect/>
          </a:stretch>
        </p:blipFill>
        <p:spPr>
          <a:xfrm>
            <a:off x="1257300" y="3061519"/>
            <a:ext cx="4800600" cy="2068461"/>
          </a:xfrm>
        </p:spPr>
      </p:pic>
      <p:pic>
        <p:nvPicPr>
          <p:cNvPr id="6" name="Espace réservé du contenu 5">
            <a:extLst>
              <a:ext uri="{FF2B5EF4-FFF2-40B4-BE49-F238E27FC236}">
                <a16:creationId xmlns:a16="http://schemas.microsoft.com/office/drawing/2014/main" id="{797AB403-41A6-214B-87C8-432CA5363F9A}"/>
              </a:ext>
            </a:extLst>
          </p:cNvPr>
          <p:cNvPicPr>
            <a:picLocks noGrp="1" noChangeAspect="1"/>
          </p:cNvPicPr>
          <p:nvPr>
            <p:ph sz="half" idx="2"/>
          </p:nvPr>
        </p:nvPicPr>
        <p:blipFill>
          <a:blip r:embed="rId3"/>
          <a:stretch>
            <a:fillRect/>
          </a:stretch>
        </p:blipFill>
        <p:spPr>
          <a:xfrm>
            <a:off x="7073900" y="3022600"/>
            <a:ext cx="3949700" cy="2146300"/>
          </a:xfrm>
        </p:spPr>
      </p:pic>
    </p:spTree>
    <p:extLst>
      <p:ext uri="{BB962C8B-B14F-4D97-AF65-F5344CB8AC3E}">
        <p14:creationId xmlns:p14="http://schemas.microsoft.com/office/powerpoint/2010/main" val="4492188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4AFCD6F1-DDA9-244A-9E6C-28DAB3B27563}"/>
              </a:ext>
            </a:extLst>
          </p:cNvPr>
          <p:cNvSpPr>
            <a:spLocks noGrp="1"/>
          </p:cNvSpPr>
          <p:nvPr>
            <p:ph type="title"/>
          </p:nvPr>
        </p:nvSpPr>
        <p:spPr/>
        <p:txBody>
          <a:bodyPr>
            <a:normAutofit/>
          </a:bodyPr>
          <a:lstStyle/>
          <a:p>
            <a:r>
              <a:rPr lang="fr-FR" sz="6000" dirty="0"/>
              <a:t>If </a:t>
            </a:r>
            <a:r>
              <a:rPr lang="fr-FR" sz="6000" dirty="0" err="1"/>
              <a:t>technology</a:t>
            </a:r>
            <a:r>
              <a:rPr lang="fr-FR" sz="6000" dirty="0"/>
              <a:t> </a:t>
            </a:r>
            <a:r>
              <a:rPr lang="fr-FR" sz="6000" dirty="0" err="1"/>
              <a:t>is</a:t>
            </a:r>
            <a:r>
              <a:rPr lang="fr-FR" sz="6000" dirty="0"/>
              <a:t> a </a:t>
            </a:r>
            <a:r>
              <a:rPr lang="fr-FR" sz="6000" dirty="0" err="1"/>
              <a:t>drug</a:t>
            </a:r>
            <a:r>
              <a:rPr lang="fr-FR" sz="6000" dirty="0"/>
              <a:t>– </a:t>
            </a:r>
            <a:r>
              <a:rPr lang="fr-FR" sz="6000" dirty="0" err="1"/>
              <a:t>then</a:t>
            </a:r>
            <a:r>
              <a:rPr lang="fr-FR" sz="6000" dirty="0"/>
              <a:t> </a:t>
            </a:r>
            <a:r>
              <a:rPr lang="fr-FR" sz="6000" dirty="0" err="1"/>
              <a:t>what</a:t>
            </a:r>
            <a:r>
              <a:rPr lang="fr-FR" sz="6000" dirty="0"/>
              <a:t>, </a:t>
            </a:r>
            <a:r>
              <a:rPr lang="fr-FR" sz="6000" dirty="0" err="1"/>
              <a:t>precisely</a:t>
            </a:r>
            <a:r>
              <a:rPr lang="fr-FR" sz="6000" dirty="0"/>
              <a:t>, are the </a:t>
            </a:r>
            <a:r>
              <a:rPr lang="fr-FR" sz="6000" dirty="0" err="1"/>
              <a:t>side-effects</a:t>
            </a:r>
            <a:r>
              <a:rPr lang="fr-FR" sz="6000" dirty="0"/>
              <a:t>?</a:t>
            </a:r>
          </a:p>
        </p:txBody>
      </p:sp>
      <p:sp>
        <p:nvSpPr>
          <p:cNvPr id="5" name="Espace réservé du texte 4">
            <a:extLst>
              <a:ext uri="{FF2B5EF4-FFF2-40B4-BE49-F238E27FC236}">
                <a16:creationId xmlns:a16="http://schemas.microsoft.com/office/drawing/2014/main" id="{C84EEB6F-7BA4-C34C-B904-3BC1B3148F84}"/>
              </a:ext>
            </a:extLst>
          </p:cNvPr>
          <p:cNvSpPr>
            <a:spLocks noGrp="1"/>
          </p:cNvSpPr>
          <p:nvPr>
            <p:ph type="body" idx="1"/>
          </p:nvPr>
        </p:nvSpPr>
        <p:spPr/>
        <p:txBody>
          <a:bodyPr/>
          <a:lstStyle/>
          <a:p>
            <a:pPr algn="r"/>
            <a:r>
              <a:rPr lang="fr-FR" dirty="0"/>
              <a:t>Charly Brooker, </a:t>
            </a:r>
          </a:p>
          <a:p>
            <a:pPr algn="r"/>
            <a:r>
              <a:rPr lang="fr-FR" dirty="0"/>
              <a:t>Creator of Bright </a:t>
            </a:r>
            <a:r>
              <a:rPr lang="fr-FR" dirty="0" err="1"/>
              <a:t>mirror</a:t>
            </a:r>
            <a:endParaRPr lang="fr-FR" dirty="0"/>
          </a:p>
        </p:txBody>
      </p:sp>
    </p:spTree>
    <p:extLst>
      <p:ext uri="{BB962C8B-B14F-4D97-AF65-F5344CB8AC3E}">
        <p14:creationId xmlns:p14="http://schemas.microsoft.com/office/powerpoint/2010/main" val="3012053871"/>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{F26709BF-9BAB-A942-ACF1-BD0CB3DB2408}tf10001071</Template>
  <TotalTime>4677</TotalTime>
  <Words>933</Words>
  <Application>Microsoft Macintosh PowerPoint</Application>
  <PresentationFormat>Grand écran</PresentationFormat>
  <Paragraphs>56</Paragraphs>
  <Slides>19</Slides>
  <Notes>13</Notes>
  <HiddenSlides>0</HiddenSlides>
  <MMClips>2</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19</vt:i4>
      </vt:variant>
    </vt:vector>
  </HeadingPairs>
  <TitlesOfParts>
    <vt:vector size="24" baseType="lpstr">
      <vt:lpstr>Arial</vt:lpstr>
      <vt:lpstr>Calibri</vt:lpstr>
      <vt:lpstr>Gill Sans MT</vt:lpstr>
      <vt:lpstr>Impact</vt:lpstr>
      <vt:lpstr>Badge</vt:lpstr>
      <vt:lpstr>Cities of tomorrow (?)</vt:lpstr>
      <vt:lpstr>Présentation PowerPoint</vt:lpstr>
      <vt:lpstr>CITIES by CINEMA</vt:lpstr>
      <vt:lpstr>Présentation PowerPoint</vt:lpstr>
      <vt:lpstr>Présentation PowerPoint</vt:lpstr>
      <vt:lpstr>Cities by google ? </vt:lpstr>
      <vt:lpstr>Présentation PowerPoint</vt:lpstr>
      <vt:lpstr>smart city ?</vt:lpstr>
      <vt:lpstr>If technology is a drug– then what, precisely, are the side-effects?</vt:lpstr>
      <vt:lpstr>Challenges</vt:lpstr>
      <vt:lpstr>More and more humans – and urbans</vt:lpstr>
      <vt:lpstr>Trafic Jam</vt:lpstr>
      <vt:lpstr>Pollution</vt:lpstr>
      <vt:lpstr>Présentation PowerPoint</vt:lpstr>
      <vt:lpstr>Climate change</vt:lpstr>
      <vt:lpstr>biodiversity</vt:lpstr>
      <vt:lpstr>The best way to predict your future is to create it.</vt:lpstr>
      <vt:lpstr>Let’s go -  Bright Mirror</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Ville de demain ?</dc:title>
  <dc:creator>Microsoft Office User</dc:creator>
  <cp:lastModifiedBy>Utilisateur Microsoft Office</cp:lastModifiedBy>
  <cp:revision>118</cp:revision>
  <dcterms:created xsi:type="dcterms:W3CDTF">2019-01-11T20:25:59Z</dcterms:created>
  <dcterms:modified xsi:type="dcterms:W3CDTF">2019-04-03T22:06:52Z</dcterms:modified>
</cp:coreProperties>
</file>