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31"/>
  </p:notesMasterIdLst>
  <p:sldIdLst>
    <p:sldId id="256" r:id="rId2"/>
    <p:sldId id="259" r:id="rId3"/>
    <p:sldId id="294" r:id="rId4"/>
    <p:sldId id="261" r:id="rId5"/>
    <p:sldId id="308" r:id="rId6"/>
    <p:sldId id="293" r:id="rId7"/>
    <p:sldId id="295" r:id="rId8"/>
    <p:sldId id="297" r:id="rId9"/>
    <p:sldId id="296" r:id="rId10"/>
    <p:sldId id="298" r:id="rId11"/>
    <p:sldId id="300" r:id="rId12"/>
    <p:sldId id="299" r:id="rId13"/>
    <p:sldId id="306" r:id="rId14"/>
    <p:sldId id="307" r:id="rId15"/>
    <p:sldId id="301" r:id="rId16"/>
    <p:sldId id="309" r:id="rId17"/>
    <p:sldId id="302" r:id="rId18"/>
    <p:sldId id="303" r:id="rId19"/>
    <p:sldId id="304" r:id="rId20"/>
    <p:sldId id="305" r:id="rId21"/>
    <p:sldId id="312" r:id="rId22"/>
    <p:sldId id="311" r:id="rId23"/>
    <p:sldId id="313" r:id="rId24"/>
    <p:sldId id="318" r:id="rId25"/>
    <p:sldId id="315" r:id="rId26"/>
    <p:sldId id="314" r:id="rId27"/>
    <p:sldId id="316" r:id="rId28"/>
    <p:sldId id="317" r:id="rId29"/>
    <p:sldId id="319" r:id="rId30"/>
  </p:sldIdLst>
  <p:sldSz cx="9144000" cy="5143500" type="screen16x9"/>
  <p:notesSz cx="6858000" cy="9144000"/>
  <p:embeddedFontLst>
    <p:embeddedFont>
      <p:font typeface="Lato Hairline" panose="020F0502020204030203" pitchFamily="34" charset="77"/>
      <p:regular r:id="rId32"/>
      <p:bold r:id="rId33"/>
      <p:italic r:id="rId34"/>
      <p:boldItalic r:id="rId35"/>
    </p:embeddedFont>
    <p:embeddedFont>
      <p:font typeface="Lato Light" panose="020F0502020204030203" pitchFamily="34" charset="77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E99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80F964-C78B-417F-9B14-82AE19BEBEB5}">
  <a:tblStyle styleId="{5280F964-C78B-417F-9B14-82AE19BEBEB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3112"/>
  </p:normalViewPr>
  <p:slideViewPr>
    <p:cSldViewPr>
      <p:cViewPr varScale="1">
        <p:scale>
          <a:sx n="80" d="100"/>
          <a:sy n="80" d="100"/>
        </p:scale>
        <p:origin x="400" y="17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18448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813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726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8583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178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150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931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1536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5428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2469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7077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1944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2081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381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03088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9672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76693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31247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0927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27674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0454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341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441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1622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6251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28917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759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paint_transparent1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095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208125" y="3287225"/>
            <a:ext cx="525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5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hape 13" descr="paint_transparent4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7925" y="0"/>
            <a:ext cx="4576075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14"/>
          <p:cNvSpPr/>
          <p:nvPr/>
        </p:nvSpPr>
        <p:spPr>
          <a:xfrm>
            <a:off x="0" y="-150"/>
            <a:ext cx="5300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39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685800" y="4135454"/>
            <a:ext cx="39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 descr="paint_transparent1.png"/>
          <p:cNvPicPr preferRelativeResize="0"/>
          <p:nvPr/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Font typeface="Lato Hairline"/>
              <a:buNone/>
              <a:defRPr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×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1348975"/>
            <a:ext cx="55113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Lato Hairline"/>
              <a:buNone/>
              <a:defRPr sz="4800">
                <a:solidFill>
                  <a:srgbClr val="434343"/>
                </a:solidFill>
                <a:latin typeface="Lato Hairline"/>
                <a:ea typeface="Lato Hairline"/>
                <a:cs typeface="Lato Hairline"/>
                <a:sym typeface="Lato Hairli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2244400"/>
            <a:ext cx="5511300" cy="26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×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●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○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Lato Light"/>
              <a:buChar char="■"/>
              <a:defRPr sz="1800">
                <a:solidFill>
                  <a:srgbClr val="666666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805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buNone/>
              <a:defRPr sz="18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2" descr="Description : C:\Users\Elise\AppData\Local\Microsoft\Windows\INetCache\Content.Word\Logos_Interreg-AA_color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Workshop PEPITE 2030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5976" y="458797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100" b="1" dirty="0">
                <a:solidFill>
                  <a:srgbClr val="FFFF00"/>
                </a:solidFill>
              </a:rPr>
              <a:t>This project is co-financed by the European Regional Development Fund through the </a:t>
            </a:r>
            <a:r>
              <a:rPr lang="en-US" sz="1100" b="1" dirty="0" err="1">
                <a:solidFill>
                  <a:srgbClr val="FFFF00"/>
                </a:solidFill>
              </a:rPr>
              <a:t>Interreg</a:t>
            </a:r>
            <a:r>
              <a:rPr lang="en-US" sz="1100" b="1" dirty="0">
                <a:solidFill>
                  <a:srgbClr val="FFFF00"/>
                </a:solidFill>
              </a:rPr>
              <a:t> Atlantic Area </a:t>
            </a:r>
            <a:r>
              <a:rPr lang="en-US" sz="1100" b="1" dirty="0" err="1">
                <a:solidFill>
                  <a:srgbClr val="FFFF00"/>
                </a:solidFill>
              </a:rPr>
              <a:t>Programme</a:t>
            </a:r>
            <a:r>
              <a:rPr lang="en-US" sz="1100" b="1" dirty="0">
                <a:solidFill>
                  <a:srgbClr val="FFFF00"/>
                </a:solidFill>
              </a:rPr>
              <a:t> </a:t>
            </a:r>
            <a:endParaRPr lang="es-ES" sz="11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934691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On </a:t>
            </a:r>
            <a:r>
              <a:rPr lang="en-GB" sz="3600" b="1" dirty="0" err="1">
                <a:solidFill>
                  <a:srgbClr val="002060"/>
                </a:solidFill>
              </a:rPr>
              <a:t>n’est</a:t>
            </a:r>
            <a:r>
              <a:rPr lang="en-GB" sz="3600" b="1" dirty="0">
                <a:solidFill>
                  <a:srgbClr val="002060"/>
                </a:solidFill>
              </a:rPr>
              <a:t> pas </a:t>
            </a:r>
            <a:r>
              <a:rPr lang="en-GB" sz="3600" b="1" dirty="0" err="1">
                <a:solidFill>
                  <a:srgbClr val="002060"/>
                </a:solidFill>
              </a:rPr>
              <a:t>créatif</a:t>
            </a:r>
            <a:endParaRPr sz="3600" b="1" dirty="0">
              <a:solidFill>
                <a:srgbClr val="002060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7.png" descr="Capture d’écran 2012-12-13 à 09.50.51.png">
            <a:extLst>
              <a:ext uri="{FF2B5EF4-FFF2-40B4-BE49-F238E27FC236}">
                <a16:creationId xmlns:a16="http://schemas.microsoft.com/office/drawing/2014/main" id="{41292D15-F221-C34A-9650-172A0432F6C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635646"/>
            <a:ext cx="5472609" cy="39499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6251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934691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On </a:t>
            </a:r>
            <a:r>
              <a:rPr lang="en-GB" sz="3600" b="1" dirty="0" err="1">
                <a:solidFill>
                  <a:srgbClr val="002060"/>
                </a:solidFill>
              </a:rPr>
              <a:t>n’est</a:t>
            </a:r>
            <a:r>
              <a:rPr lang="en-GB" sz="3600" b="1" dirty="0">
                <a:solidFill>
                  <a:srgbClr val="002060"/>
                </a:solidFill>
              </a:rPr>
              <a:t> pas </a:t>
            </a:r>
            <a:r>
              <a:rPr lang="en-GB" sz="3600" b="1" dirty="0" err="1">
                <a:solidFill>
                  <a:srgbClr val="002060"/>
                </a:solidFill>
              </a:rPr>
              <a:t>créatif</a:t>
            </a:r>
            <a:endParaRPr sz="3600" b="1" dirty="0">
              <a:solidFill>
                <a:srgbClr val="002060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5359CBE-74E0-624E-8507-7DAF2A409C9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651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64CAAC9-C851-C347-871A-B6DEEF3CEB8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80591"/>
            <a:ext cx="9144000" cy="394191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F7DC679-9ACA-B14B-9AAD-8ADDACB63AC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347844"/>
            <a:ext cx="9144000" cy="3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762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61439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600" dirty="0"/>
            </a:br>
            <a:r>
              <a:rPr lang="en-GB" sz="3600" dirty="0" err="1"/>
              <a:t>L’atelier</a:t>
            </a:r>
            <a:r>
              <a:rPr lang="en-GB" sz="3600" dirty="0"/>
              <a:t> </a:t>
            </a:r>
            <a:r>
              <a:rPr lang="en-GB" sz="3600" dirty="0" err="1"/>
              <a:t>en</a:t>
            </a:r>
            <a:r>
              <a:rPr lang="en-GB" sz="3600" dirty="0"/>
              <a:t> </a:t>
            </a:r>
            <a:r>
              <a:rPr lang="en-GB" sz="3600" dirty="0" err="1"/>
              <a:t>pratique</a:t>
            </a:r>
            <a:br>
              <a:rPr lang="en-GB" sz="3600" dirty="0"/>
            </a:b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4294967295"/>
          </p:nvPr>
        </p:nvSpPr>
        <p:spPr>
          <a:xfrm>
            <a:off x="8594725" y="46736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F6FB41DD-7D46-472F-B1B2-ED2A8638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5486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46159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934691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 err="1">
                <a:solidFill>
                  <a:srgbClr val="002060"/>
                </a:solidFill>
              </a:rPr>
              <a:t>Votre</a:t>
            </a:r>
            <a:r>
              <a:rPr lang="en-GB" sz="3600" b="1" dirty="0">
                <a:solidFill>
                  <a:srgbClr val="002060"/>
                </a:solidFill>
              </a:rPr>
              <a:t> mission</a:t>
            </a:r>
            <a:endParaRPr sz="3600" b="1" dirty="0">
              <a:solidFill>
                <a:srgbClr val="002060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0" y="1635646"/>
            <a:ext cx="6372200" cy="2697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/>
              <a:t>A </a:t>
            </a:r>
            <a:r>
              <a:rPr lang="en-GB" b="1" dirty="0" err="1"/>
              <a:t>partir</a:t>
            </a:r>
            <a:r>
              <a:rPr lang="en-GB" b="1" dirty="0"/>
              <a:t> d’un </a:t>
            </a:r>
            <a:r>
              <a:rPr lang="en-GB" b="1" dirty="0" err="1"/>
              <a:t>parcours</a:t>
            </a:r>
            <a:r>
              <a:rPr lang="en-GB" b="1" dirty="0"/>
              <a:t> Utilisateur (</a:t>
            </a:r>
            <a:r>
              <a:rPr lang="en-GB" b="1" dirty="0" err="1"/>
              <a:t>Ux</a:t>
            </a:r>
            <a:r>
              <a:rPr lang="en-GB" b="1" dirty="0"/>
              <a:t>), imaginer le </a:t>
            </a:r>
            <a:r>
              <a:rPr lang="en-GB" b="1" dirty="0" err="1"/>
              <a:t>dispositif</a:t>
            </a:r>
            <a:r>
              <a:rPr lang="en-GB" b="1" dirty="0"/>
              <a:t> PEPITE </a:t>
            </a:r>
            <a:r>
              <a:rPr lang="en-GB" b="1" dirty="0" err="1"/>
              <a:t>en</a:t>
            </a:r>
            <a:r>
              <a:rPr lang="en-GB" b="1" dirty="0"/>
              <a:t> 2030. </a:t>
            </a:r>
          </a:p>
          <a:p>
            <a:endParaRPr lang="en-GB" b="1" dirty="0"/>
          </a:p>
          <a:p>
            <a:pPr lvl="1"/>
            <a:r>
              <a:rPr lang="en-GB" b="1" dirty="0" err="1"/>
              <a:t>Quelles</a:t>
            </a:r>
            <a:r>
              <a:rPr lang="en-GB" b="1" dirty="0"/>
              <a:t> ameliorations </a:t>
            </a:r>
            <a:r>
              <a:rPr lang="en-GB" b="1" dirty="0" err="1"/>
              <a:t>possibles</a:t>
            </a:r>
            <a:r>
              <a:rPr lang="en-GB" b="1" dirty="0"/>
              <a:t> ?</a:t>
            </a:r>
          </a:p>
          <a:p>
            <a:pPr lvl="1"/>
            <a:r>
              <a:rPr lang="en-GB" b="1" dirty="0" err="1"/>
              <a:t>Quels</a:t>
            </a:r>
            <a:r>
              <a:rPr lang="en-GB" b="1" dirty="0"/>
              <a:t> </a:t>
            </a:r>
            <a:r>
              <a:rPr lang="en-GB" b="1" dirty="0" err="1"/>
              <a:t>outils</a:t>
            </a:r>
            <a:r>
              <a:rPr lang="en-GB" b="1" dirty="0"/>
              <a:t>  et services  deployer ?</a:t>
            </a:r>
          </a:p>
          <a:p>
            <a:pPr lvl="1"/>
            <a:r>
              <a:rPr lang="en-GB" b="1" dirty="0" err="1"/>
              <a:t>Quels</a:t>
            </a:r>
            <a:r>
              <a:rPr lang="en-GB" b="1" dirty="0"/>
              <a:t> </a:t>
            </a:r>
            <a:r>
              <a:rPr lang="en-GB" b="1" dirty="0" err="1"/>
              <a:t>réseaux</a:t>
            </a:r>
            <a:r>
              <a:rPr lang="en-GB" b="1" dirty="0"/>
              <a:t> ?  </a:t>
            </a: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2560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Timetable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96692" y="1203598"/>
            <a:ext cx="6839604" cy="2697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fr-FR" dirty="0"/>
          </a:p>
          <a:p>
            <a:r>
              <a:rPr lang="fr-FR" dirty="0"/>
              <a:t>14h – 14h10 : un atelier design </a:t>
            </a:r>
            <a:r>
              <a:rPr lang="fr-FR" dirty="0" err="1"/>
              <a:t>thinking</a:t>
            </a:r>
            <a:r>
              <a:rPr lang="fr-FR" dirty="0"/>
              <a:t>, pour quoi faire ?  </a:t>
            </a:r>
          </a:p>
          <a:p>
            <a:r>
              <a:rPr lang="fr-FR" b="1" dirty="0"/>
              <a:t>14h10 - 14h30 : ICEBREAKER : rêve et cauchemar </a:t>
            </a:r>
          </a:p>
          <a:p>
            <a:r>
              <a:rPr lang="fr-FR" dirty="0"/>
              <a:t>14h30 – 15h : construction d’un </a:t>
            </a:r>
            <a:r>
              <a:rPr lang="fr-FR" b="1" dirty="0"/>
              <a:t>parcours utilisateur </a:t>
            </a:r>
            <a:r>
              <a:rPr lang="fr-FR" dirty="0"/>
              <a:t>et d’un persona type (2 groupes) </a:t>
            </a:r>
          </a:p>
          <a:p>
            <a:r>
              <a:rPr lang="fr-FR" dirty="0"/>
              <a:t>15h – 15h20 : caractérisation de l’expérience et problématique rencontrée (post </a:t>
            </a:r>
            <a:r>
              <a:rPr lang="fr-FR" dirty="0" err="1"/>
              <a:t>it</a:t>
            </a:r>
            <a:r>
              <a:rPr lang="fr-FR" dirty="0"/>
              <a:t>) (2 groupes) </a:t>
            </a:r>
          </a:p>
          <a:p>
            <a:r>
              <a:rPr lang="fr-FR" dirty="0"/>
              <a:t>15h20 – 15h35 : choix d’un axe de travail (plénière)</a:t>
            </a:r>
          </a:p>
          <a:p>
            <a:r>
              <a:rPr lang="fr-FR" dirty="0"/>
              <a:t>15h35 – 16h05 : brainstorming de solutions (2 groupes)</a:t>
            </a:r>
          </a:p>
          <a:p>
            <a:r>
              <a:rPr lang="fr-FR" dirty="0"/>
              <a:t>16h05 – 16h45 : formalisation de concept(s) (poster) (2 groupes)</a:t>
            </a:r>
          </a:p>
          <a:p>
            <a:pPr marL="114300" indent="0" fontAlgn="base">
              <a:buNone/>
            </a:pPr>
            <a:endParaRPr lang="en-GB" dirty="0"/>
          </a:p>
          <a:p>
            <a:pPr marL="114300" indent="0" fontAlgn="base">
              <a:buNone/>
            </a:pPr>
            <a:endParaRPr lang="en-GB" dirty="0"/>
          </a:p>
          <a:p>
            <a:pPr marL="114300" indent="0" fontAlgn="base">
              <a:buNone/>
            </a:pPr>
            <a:br>
              <a:rPr lang="en-GB" dirty="0"/>
            </a:b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0675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Nous </a:t>
            </a:r>
            <a:r>
              <a:rPr lang="en-GB" sz="3600" b="1" dirty="0" err="1">
                <a:solidFill>
                  <a:srgbClr val="002060"/>
                </a:solidFill>
              </a:rPr>
              <a:t>présenter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96692" y="1203598"/>
            <a:ext cx="6839604" cy="2697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fr-FR" dirty="0"/>
          </a:p>
          <a:p>
            <a:r>
              <a:rPr lang="fr-FR" dirty="0"/>
              <a:t>Votre rêve – votre cauchemar PEPITE 2030</a:t>
            </a:r>
          </a:p>
          <a:p>
            <a:pPr marL="114300" indent="0" fontAlgn="base">
              <a:buNone/>
            </a:pPr>
            <a:endParaRPr lang="en-GB" dirty="0"/>
          </a:p>
          <a:p>
            <a:pPr marL="114300" indent="0" fontAlgn="base">
              <a:buNone/>
            </a:pPr>
            <a:endParaRPr lang="en-GB" dirty="0"/>
          </a:p>
          <a:p>
            <a:pPr marL="114300" indent="0" fontAlgn="base">
              <a:buNone/>
            </a:pPr>
            <a:br>
              <a:rPr lang="en-GB" dirty="0"/>
            </a:b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84342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Personae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96692" y="1203598"/>
            <a:ext cx="6479564" cy="2697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fr-FR" dirty="0"/>
              <a:t> </a:t>
            </a:r>
          </a:p>
          <a:p>
            <a:r>
              <a:rPr lang="fr-FR" b="1" dirty="0"/>
              <a:t>Construction d’un parcours utilisateur et d’un persona type (2 groupes) </a:t>
            </a:r>
          </a:p>
          <a:p>
            <a:pPr marL="114300" indent="0" fontAlgn="base">
              <a:buNone/>
            </a:pPr>
            <a:endParaRPr lang="en-GB" dirty="0"/>
          </a:p>
          <a:p>
            <a:pPr marL="114300" indent="0" fontAlgn="base">
              <a:buNone/>
            </a:pPr>
            <a:endParaRPr lang="en-GB" dirty="0"/>
          </a:p>
          <a:p>
            <a:pPr marL="114300" indent="0" fontAlgn="base">
              <a:buNone/>
            </a:pPr>
            <a:br>
              <a:rPr lang="en-GB" dirty="0"/>
            </a:b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F490546-6409-F840-8468-708159E7144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215398"/>
            <a:ext cx="4141769" cy="292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92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 err="1">
                <a:solidFill>
                  <a:srgbClr val="002060"/>
                </a:solidFill>
              </a:rPr>
              <a:t>Parcours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utilisateur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96692" y="1203598"/>
            <a:ext cx="6479564" cy="2697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fr-FR" dirty="0"/>
              <a:t> </a:t>
            </a:r>
          </a:p>
          <a:p>
            <a:r>
              <a:rPr lang="fr-FR" b="1" dirty="0"/>
              <a:t>construction d’un parcours utilisateur  (2 groupes) </a:t>
            </a:r>
          </a:p>
          <a:p>
            <a:pPr marL="114300" indent="0" fontAlgn="base">
              <a:buNone/>
            </a:pPr>
            <a:endParaRPr lang="en-GB" dirty="0"/>
          </a:p>
          <a:p>
            <a:pPr marL="114300" indent="0" fontAlgn="base">
              <a:buNone/>
            </a:pPr>
            <a:endParaRPr lang="en-GB" dirty="0"/>
          </a:p>
          <a:p>
            <a:pPr marL="114300" indent="0" fontAlgn="base">
              <a:buNone/>
            </a:pPr>
            <a:br>
              <a:rPr lang="en-GB" dirty="0"/>
            </a:b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53D9EE5-6772-DF48-A086-02583DCF3E8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2317328"/>
            <a:ext cx="3999390" cy="2826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220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Timetable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96692" y="1203598"/>
            <a:ext cx="6479564" cy="2697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fr-FR" dirty="0"/>
              <a:t> </a:t>
            </a:r>
          </a:p>
          <a:p>
            <a:r>
              <a:rPr lang="fr-FR" b="1" dirty="0"/>
              <a:t>14h30 – 15h : construction d’un parcours utilisateur et d’un persona type (2 groupes) </a:t>
            </a:r>
          </a:p>
          <a:p>
            <a:pPr marL="114300" indent="0" fontAlgn="base">
              <a:buNone/>
            </a:pPr>
            <a:endParaRPr lang="en-GB" dirty="0"/>
          </a:p>
          <a:p>
            <a:pPr marL="114300" indent="0" fontAlgn="base">
              <a:buNone/>
            </a:pPr>
            <a:endParaRPr lang="en-GB" dirty="0"/>
          </a:p>
          <a:p>
            <a:pPr marL="114300" indent="0" fontAlgn="base">
              <a:buNone/>
            </a:pPr>
            <a:br>
              <a:rPr lang="en-GB" dirty="0"/>
            </a:b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566C011-B092-BC46-A62C-4CD9BD2B0A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92" y="15393"/>
            <a:ext cx="7704856" cy="51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02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61439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600" dirty="0"/>
            </a:br>
            <a:r>
              <a:rPr lang="en-GB" sz="3600" dirty="0"/>
              <a:t>Introduction</a:t>
            </a:r>
            <a:br>
              <a:rPr lang="en-GB" sz="3600" dirty="0"/>
            </a:br>
            <a:r>
              <a:rPr lang="en-GB" sz="3600" dirty="0">
                <a:solidFill>
                  <a:srgbClr val="0070C0"/>
                </a:solidFill>
              </a:rPr>
              <a:t>Ajaccio, 7 </a:t>
            </a:r>
            <a:r>
              <a:rPr lang="en-GB" sz="3600" dirty="0" err="1">
                <a:solidFill>
                  <a:srgbClr val="0070C0"/>
                </a:solidFill>
              </a:rPr>
              <a:t>juin</a:t>
            </a:r>
            <a:r>
              <a:rPr lang="en-GB" sz="3600" dirty="0">
                <a:solidFill>
                  <a:srgbClr val="0070C0"/>
                </a:solidFill>
              </a:rPr>
              <a:t> 2018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4294967295"/>
          </p:nvPr>
        </p:nvSpPr>
        <p:spPr>
          <a:xfrm>
            <a:off x="8594725" y="46736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F6FB41DD-7D46-472F-B1B2-ED2A8638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5486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820775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 err="1">
                <a:solidFill>
                  <a:srgbClr val="002060"/>
                </a:solidFill>
              </a:rPr>
              <a:t>Caractérisation</a:t>
            </a:r>
            <a:r>
              <a:rPr lang="en-GB" sz="3600" b="1" dirty="0">
                <a:solidFill>
                  <a:srgbClr val="002060"/>
                </a:solidFill>
              </a:rPr>
              <a:t> de </a:t>
            </a:r>
            <a:r>
              <a:rPr lang="en-GB" sz="3600" b="1" dirty="0" err="1">
                <a:solidFill>
                  <a:srgbClr val="002060"/>
                </a:solidFill>
              </a:rPr>
              <a:t>l’expérience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96692" y="1203598"/>
            <a:ext cx="6479564" cy="2697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>
              <a:buNone/>
            </a:pPr>
            <a:r>
              <a:rPr lang="fr-FR" dirty="0"/>
              <a:t> </a:t>
            </a:r>
            <a:endParaRPr lang="en-GB" dirty="0"/>
          </a:p>
          <a:p>
            <a:pPr marL="114300" indent="0" fontAlgn="base">
              <a:buNone/>
            </a:pPr>
            <a:endParaRPr lang="en-GB" dirty="0"/>
          </a:p>
          <a:p>
            <a:pPr marL="114300" indent="0" fontAlgn="base">
              <a:buNone/>
            </a:pPr>
            <a:br>
              <a:rPr lang="en-GB" dirty="0"/>
            </a:b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F64CAF8-A367-6742-B72F-98B1BF52335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79662"/>
            <a:ext cx="5112568" cy="31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253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820775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 err="1">
                <a:solidFill>
                  <a:srgbClr val="002060"/>
                </a:solidFill>
              </a:rPr>
              <a:t>Enrichissement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collaboratif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BE919CD-72E8-AB46-8A91-E55039DA09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1491630"/>
            <a:ext cx="4869160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06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820775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Choix </a:t>
            </a:r>
            <a:r>
              <a:rPr lang="en-GB" sz="3600" b="1">
                <a:solidFill>
                  <a:srgbClr val="002060"/>
                </a:solidFill>
              </a:rPr>
              <a:t>d’un axe - DEFI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22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270EDC6-E4E6-9A44-80CF-40B12713EC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0" y="1457808"/>
            <a:ext cx="9144000" cy="405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96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820775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 err="1">
                <a:solidFill>
                  <a:srgbClr val="002060"/>
                </a:solidFill>
              </a:rPr>
              <a:t>Enrichissement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collaboratif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659B813-4289-4B4A-A66F-D075A5C090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544" y="1691294"/>
            <a:ext cx="5760640" cy="332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839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820775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 err="1">
                <a:solidFill>
                  <a:srgbClr val="002060"/>
                </a:solidFill>
              </a:rPr>
              <a:t>Enrichissement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collaboratif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8ADFDF3-0489-4E4D-9CD9-93A9BA2BFD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692" y="1563638"/>
            <a:ext cx="5688127" cy="336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960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820775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Brainwriting solutions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4833312-5E45-0D43-B0C1-192688C2B7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92" y="1491630"/>
            <a:ext cx="3340952" cy="365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81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820775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Brainwriting solutions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FB7B91D-E951-CF4A-AAB7-7786FD72744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92" y="1500783"/>
            <a:ext cx="5687476" cy="356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45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820775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Formalisation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E4B5508F-B130-C342-830D-08EF8FE1EA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16238"/>
            <a:ext cx="2707476" cy="38272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1D70D7A-4418-EA42-9F7B-96C7D7DA035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3112005"/>
            <a:ext cx="2528003" cy="18002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620BFAB-AEE0-6842-A6F2-A8A7B7AABD4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7239" y="3234804"/>
            <a:ext cx="2454839" cy="172693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09BD457-4D1D-D14C-ADDE-FA40825812D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1494" y="1347614"/>
            <a:ext cx="2494586" cy="176439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F96B71A-C24F-C743-BAA5-08A3294A4F9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0680" y="1374986"/>
            <a:ext cx="2673117" cy="155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0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820775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Formalisation(s)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7E918751-84CD-744D-8243-3DAE283774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4923" y="1943574"/>
            <a:ext cx="3452917" cy="258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516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8207756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 err="1">
                <a:solidFill>
                  <a:srgbClr val="002060"/>
                </a:solidFill>
              </a:rPr>
              <a:t>Présentation</a:t>
            </a:r>
            <a:r>
              <a:rPr lang="en-GB" sz="3600" b="1" dirty="0">
                <a:solidFill>
                  <a:srgbClr val="002060"/>
                </a:solidFill>
              </a:rPr>
              <a:t> / </a:t>
            </a:r>
            <a:r>
              <a:rPr lang="en-GB" sz="3600" b="1" dirty="0" err="1">
                <a:solidFill>
                  <a:srgbClr val="002060"/>
                </a:solidFill>
              </a:rPr>
              <a:t>échanges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7495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934691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 err="1">
                <a:solidFill>
                  <a:srgbClr val="002060"/>
                </a:solidFill>
              </a:rPr>
              <a:t>Votre</a:t>
            </a:r>
            <a:r>
              <a:rPr lang="en-GB" sz="3600" b="1" dirty="0">
                <a:solidFill>
                  <a:srgbClr val="002060"/>
                </a:solidFill>
              </a:rPr>
              <a:t> mission</a:t>
            </a:r>
            <a:endParaRPr sz="3600" b="1" dirty="0">
              <a:solidFill>
                <a:srgbClr val="002060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0" y="1635646"/>
            <a:ext cx="6372200" cy="2697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/>
              <a:t>A </a:t>
            </a:r>
            <a:r>
              <a:rPr lang="en-GB" b="1" dirty="0" err="1"/>
              <a:t>partir</a:t>
            </a:r>
            <a:r>
              <a:rPr lang="en-GB" b="1" dirty="0"/>
              <a:t> d’un </a:t>
            </a:r>
            <a:r>
              <a:rPr lang="en-GB" b="1" dirty="0" err="1"/>
              <a:t>parcours</a:t>
            </a:r>
            <a:r>
              <a:rPr lang="en-GB" b="1" dirty="0"/>
              <a:t> Utilisateur, imaginer le </a:t>
            </a:r>
            <a:r>
              <a:rPr lang="en-GB" b="1" dirty="0" err="1"/>
              <a:t>dispositif</a:t>
            </a:r>
            <a:r>
              <a:rPr lang="en-GB" b="1" dirty="0"/>
              <a:t> PEPITE </a:t>
            </a:r>
            <a:r>
              <a:rPr lang="en-GB" b="1" dirty="0" err="1"/>
              <a:t>en</a:t>
            </a:r>
            <a:r>
              <a:rPr lang="en-GB" b="1" dirty="0"/>
              <a:t> 2030. </a:t>
            </a: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83364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634230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Timetable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96692" y="1203598"/>
            <a:ext cx="6839604" cy="2697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lang="fr-FR" dirty="0"/>
          </a:p>
          <a:p>
            <a:r>
              <a:rPr lang="fr-FR" dirty="0"/>
              <a:t>14h – 14h10 : un atelier design </a:t>
            </a:r>
            <a:r>
              <a:rPr lang="fr-FR" dirty="0" err="1"/>
              <a:t>thinking</a:t>
            </a:r>
            <a:r>
              <a:rPr lang="fr-FR" dirty="0"/>
              <a:t>, pour quoi faire ?  </a:t>
            </a:r>
          </a:p>
          <a:p>
            <a:r>
              <a:rPr lang="fr-FR" dirty="0"/>
              <a:t>14h10 - 14h30 : ICEBREAKER : rêve et cauchemar </a:t>
            </a:r>
          </a:p>
          <a:p>
            <a:r>
              <a:rPr lang="fr-FR" dirty="0"/>
              <a:t>14h30 – 15h : construction d’un </a:t>
            </a:r>
            <a:r>
              <a:rPr lang="fr-FR" b="1" dirty="0"/>
              <a:t>parcours utilisateur </a:t>
            </a:r>
            <a:r>
              <a:rPr lang="fr-FR" dirty="0"/>
              <a:t>et d’un persona type (2 groupes) </a:t>
            </a:r>
          </a:p>
          <a:p>
            <a:r>
              <a:rPr lang="fr-FR" dirty="0"/>
              <a:t>15h – 15h20 : caractérisation de l’expérience et problématique rencontrée (post </a:t>
            </a:r>
            <a:r>
              <a:rPr lang="fr-FR" dirty="0" err="1"/>
              <a:t>it</a:t>
            </a:r>
            <a:r>
              <a:rPr lang="fr-FR" dirty="0"/>
              <a:t>) (2 groupes) </a:t>
            </a:r>
          </a:p>
          <a:p>
            <a:r>
              <a:rPr lang="fr-FR" dirty="0"/>
              <a:t>15h20 – 15h35 : choix d’un axe de travail (plénière)</a:t>
            </a:r>
          </a:p>
          <a:p>
            <a:r>
              <a:rPr lang="fr-FR" dirty="0"/>
              <a:t>15h35 – 16h05 : brainstorming de solutions (2 groupes)</a:t>
            </a:r>
          </a:p>
          <a:p>
            <a:r>
              <a:rPr lang="fr-FR" dirty="0"/>
              <a:t>16h05 – 16h45 : formalisation de concept(s) (poster) (2 groupes)</a:t>
            </a:r>
          </a:p>
          <a:p>
            <a:pPr marL="114300" indent="0" fontAlgn="base">
              <a:buNone/>
            </a:pPr>
            <a:endParaRPr lang="en-GB" dirty="0"/>
          </a:p>
          <a:p>
            <a:pPr marL="114300" indent="0" fontAlgn="base">
              <a:buNone/>
            </a:pPr>
            <a:endParaRPr lang="en-GB" dirty="0"/>
          </a:p>
          <a:p>
            <a:pPr marL="114300" indent="0" fontAlgn="base">
              <a:buNone/>
            </a:pPr>
            <a:br>
              <a:rPr lang="en-GB" dirty="0"/>
            </a:br>
            <a:endParaRPr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614392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sz="3600" dirty="0"/>
            </a:br>
            <a:r>
              <a:rPr lang="en-GB" sz="3600" dirty="0"/>
              <a:t>La </a:t>
            </a:r>
            <a:r>
              <a:rPr lang="en-GB" sz="3600" dirty="0" err="1"/>
              <a:t>méthodologie</a:t>
            </a:r>
            <a:r>
              <a:rPr lang="en-GB" sz="3600" dirty="0"/>
              <a:t> design thinking </a:t>
            </a:r>
            <a:br>
              <a:rPr lang="en-GB" sz="3600" dirty="0"/>
            </a:br>
            <a:r>
              <a:rPr lang="en-GB" sz="3600" dirty="0">
                <a:solidFill>
                  <a:srgbClr val="0070C0"/>
                </a:solidFill>
              </a:rPr>
              <a:t>Ajaccio, 7 </a:t>
            </a:r>
            <a:r>
              <a:rPr lang="en-GB" sz="3600" dirty="0" err="1">
                <a:solidFill>
                  <a:srgbClr val="0070C0"/>
                </a:solidFill>
              </a:rPr>
              <a:t>juin</a:t>
            </a:r>
            <a:r>
              <a:rPr lang="en-GB" sz="3600" dirty="0">
                <a:solidFill>
                  <a:srgbClr val="0070C0"/>
                </a:solidFill>
              </a:rPr>
              <a:t> 2018</a:t>
            </a:r>
            <a:endParaRPr sz="3600" dirty="0">
              <a:solidFill>
                <a:srgbClr val="0070C0"/>
              </a:solidFill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4294967295"/>
          </p:nvPr>
        </p:nvSpPr>
        <p:spPr>
          <a:xfrm>
            <a:off x="8594725" y="4673600"/>
            <a:ext cx="549275" cy="3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F6FB41DD-7D46-472F-B1B2-ED2A86383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95486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9019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934691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REGLES</a:t>
            </a:r>
            <a:endParaRPr sz="3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96692" y="1821817"/>
            <a:ext cx="2807156" cy="2697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b="1" dirty="0" err="1"/>
              <a:t>Pensée</a:t>
            </a:r>
            <a:r>
              <a:rPr lang="en-GB" b="1" dirty="0"/>
              <a:t> creative : ne pas </a:t>
            </a:r>
            <a:r>
              <a:rPr lang="en-GB" b="1" dirty="0" err="1"/>
              <a:t>juger</a:t>
            </a:r>
            <a:endParaRPr lang="en-GB" b="1" dirty="0"/>
          </a:p>
          <a:p>
            <a:r>
              <a:rPr lang="en-GB" b="1" dirty="0" err="1"/>
              <a:t>Enrichissement</a:t>
            </a:r>
            <a:r>
              <a:rPr lang="en-GB" b="1" dirty="0"/>
              <a:t> </a:t>
            </a:r>
            <a:r>
              <a:rPr lang="en-GB" b="1" dirty="0" err="1"/>
              <a:t>collaboratif</a:t>
            </a:r>
            <a:endParaRPr lang="en-GB" b="1" dirty="0"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8.jpg">
            <a:extLst>
              <a:ext uri="{FF2B5EF4-FFF2-40B4-BE49-F238E27FC236}">
                <a16:creationId xmlns:a16="http://schemas.microsoft.com/office/drawing/2014/main" id="{95B793B8-461B-924F-A3E5-834975F915D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03848" y="1428117"/>
            <a:ext cx="5940152" cy="371538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5565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934691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Design ?  </a:t>
            </a:r>
            <a:endParaRPr sz="3600" b="1" dirty="0">
              <a:solidFill>
                <a:srgbClr val="002060"/>
              </a:solidFill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-108520" y="1792091"/>
            <a:ext cx="6624736" cy="26974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defRPr sz="1800">
                <a:solidFill>
                  <a:srgbClr val="787878"/>
                </a:solidFill>
                <a:latin typeface="Trade Gothic LT"/>
                <a:ea typeface="Trade Gothic LT"/>
                <a:cs typeface="Trade Gothic LT"/>
                <a:sym typeface="Trade Gothic LT"/>
              </a:defRPr>
            </a:pPr>
            <a:r>
              <a:rPr lang="fr-FR" dirty="0">
                <a:latin typeface="Trade Gothic LT Bold No. 2"/>
                <a:ea typeface="Trade Gothic LT Bold No. 2"/>
                <a:cs typeface="Trade Gothic LT Bold No. 2"/>
                <a:sym typeface="Trade Gothic LT Bold No. 2"/>
              </a:rPr>
              <a:t>1- </a:t>
            </a:r>
            <a:r>
              <a:rPr lang="fr-FR" b="1" dirty="0">
                <a:latin typeface="Trade Gothic LT Bold No. 2"/>
                <a:ea typeface="Trade Gothic LT Bold No. 2"/>
                <a:cs typeface="Trade Gothic LT Bold No. 2"/>
                <a:sym typeface="Trade Gothic LT Bold No. 2"/>
              </a:rPr>
              <a:t>Compréhension de la demande</a:t>
            </a:r>
            <a:r>
              <a:rPr lang="fr-FR" b="1" dirty="0"/>
              <a:t> </a:t>
            </a:r>
            <a:r>
              <a:rPr lang="fr-FR" dirty="0"/>
              <a:t>du client, la </a:t>
            </a:r>
            <a:r>
              <a:rPr lang="fr-FR" b="1" dirty="0"/>
              <a:t>reformuler</a:t>
            </a:r>
            <a:r>
              <a:rPr lang="fr-FR" dirty="0"/>
              <a:t> ou la réorienter si nécessaire. </a:t>
            </a:r>
          </a:p>
          <a:p>
            <a:pPr>
              <a:defRPr sz="1800">
                <a:solidFill>
                  <a:srgbClr val="787878"/>
                </a:solidFill>
                <a:latin typeface="Trade Gothic LT"/>
                <a:ea typeface="Trade Gothic LT"/>
                <a:cs typeface="Trade Gothic LT"/>
                <a:sym typeface="Trade Gothic LT"/>
              </a:defRPr>
            </a:pPr>
            <a:r>
              <a:rPr lang="fr-FR" dirty="0">
                <a:latin typeface="Trade Gothic LT Bold No. 2"/>
                <a:ea typeface="Trade Gothic LT Bold No. 2"/>
                <a:cs typeface="Trade Gothic LT Bold No. 2"/>
                <a:sym typeface="Trade Gothic LT Bold No. 2"/>
              </a:rPr>
              <a:t>2- </a:t>
            </a:r>
            <a:r>
              <a:rPr lang="fr-FR" b="1" dirty="0">
                <a:latin typeface="Trade Gothic LT Bold No. 2"/>
                <a:ea typeface="Trade Gothic LT Bold No. 2"/>
                <a:cs typeface="Trade Gothic LT Bold No. 2"/>
                <a:sym typeface="Trade Gothic LT Bold No. 2"/>
              </a:rPr>
              <a:t>Phase </a:t>
            </a:r>
            <a:r>
              <a:rPr lang="fr-FR" b="1" dirty="0" err="1">
                <a:latin typeface="Trade Gothic LT Bold No. 2"/>
                <a:ea typeface="Trade Gothic LT Bold No. 2"/>
                <a:cs typeface="Trade Gothic LT Bold No. 2"/>
                <a:sym typeface="Trade Gothic LT Bold No. 2"/>
              </a:rPr>
              <a:t>d’idéationS</a:t>
            </a:r>
            <a:r>
              <a:rPr lang="fr-FR" dirty="0">
                <a:latin typeface="Trade Gothic LT Bold No. 2"/>
                <a:ea typeface="Trade Gothic LT Bold No. 2"/>
                <a:cs typeface="Trade Gothic LT Bold No. 2"/>
                <a:sym typeface="Trade Gothic LT Bold No. 2"/>
              </a:rPr>
              <a:t>,</a:t>
            </a:r>
            <a:r>
              <a:rPr lang="fr-FR" dirty="0"/>
              <a:t> à partir de la demande désormais clairement formulée, </a:t>
            </a:r>
            <a:r>
              <a:rPr lang="fr-FR" b="1" dirty="0"/>
              <a:t>processus créatif </a:t>
            </a:r>
            <a:r>
              <a:rPr lang="fr-FR" dirty="0"/>
              <a:t>qui amène à proposer différents et nombreux concepts.</a:t>
            </a:r>
          </a:p>
          <a:p>
            <a:pPr>
              <a:defRPr sz="1800">
                <a:solidFill>
                  <a:srgbClr val="787878"/>
                </a:solidFill>
                <a:latin typeface="Trade Gothic LT"/>
                <a:ea typeface="Trade Gothic LT"/>
                <a:cs typeface="Trade Gothic LT"/>
                <a:sym typeface="Trade Gothic LT"/>
              </a:defRPr>
            </a:pPr>
            <a:r>
              <a:rPr lang="fr-FR" dirty="0">
                <a:latin typeface="Trade Gothic LT Bold No. 2"/>
                <a:ea typeface="Trade Gothic LT Bold No. 2"/>
                <a:cs typeface="Trade Gothic LT Bold No. 2"/>
                <a:sym typeface="Trade Gothic LT Bold No. 2"/>
              </a:rPr>
              <a:t>3- </a:t>
            </a:r>
            <a:r>
              <a:rPr lang="fr-FR" b="1" dirty="0">
                <a:latin typeface="Trade Gothic LT Bold No. 2"/>
                <a:ea typeface="Trade Gothic LT Bold No. 2"/>
                <a:cs typeface="Trade Gothic LT Bold No. 2"/>
                <a:sym typeface="Trade Gothic LT Bold No. 2"/>
              </a:rPr>
              <a:t>Phase de sélection</a:t>
            </a:r>
            <a:r>
              <a:rPr lang="fr-FR" dirty="0">
                <a:latin typeface="Trade Gothic LT Bold No. 2"/>
                <a:ea typeface="Trade Gothic LT Bold No. 2"/>
                <a:cs typeface="Trade Gothic LT Bold No. 2"/>
                <a:sym typeface="Trade Gothic LT Bold No. 2"/>
              </a:rPr>
              <a:t>,</a:t>
            </a:r>
            <a:r>
              <a:rPr lang="fr-FR" dirty="0"/>
              <a:t> parmi tous ces concepts, un concept est choisi</a:t>
            </a:r>
          </a:p>
          <a:p>
            <a:pPr>
              <a:defRPr sz="1800">
                <a:solidFill>
                  <a:srgbClr val="787878"/>
                </a:solidFill>
                <a:latin typeface="Trade Gothic LT"/>
                <a:ea typeface="Trade Gothic LT"/>
                <a:cs typeface="Trade Gothic LT"/>
                <a:sym typeface="Trade Gothic LT"/>
              </a:defRPr>
            </a:pPr>
            <a:r>
              <a:rPr lang="fr-FR" dirty="0">
                <a:latin typeface="Trade Gothic LT Bold No. 2"/>
                <a:ea typeface="Trade Gothic LT Bold No. 2"/>
                <a:cs typeface="Trade Gothic LT Bold No. 2"/>
                <a:sym typeface="Trade Gothic LT Bold No. 2"/>
              </a:rPr>
              <a:t>4- </a:t>
            </a:r>
            <a:r>
              <a:rPr lang="fr-FR" b="1" dirty="0">
                <a:latin typeface="Trade Gothic LT Bold No. 2"/>
                <a:ea typeface="Trade Gothic LT Bold No. 2"/>
                <a:cs typeface="Trade Gothic LT Bold No. 2"/>
                <a:sym typeface="Trade Gothic LT Bold No. 2"/>
              </a:rPr>
              <a:t>Phase de prototypage</a:t>
            </a:r>
            <a:r>
              <a:rPr lang="fr-FR" b="1" dirty="0"/>
              <a:t> </a:t>
            </a:r>
            <a:r>
              <a:rPr lang="fr-FR" dirty="0"/>
              <a:t>le concept  fait ensuite l’objet d’une maquette, d’un prototype ou démonstrateur (FAB LAB)</a:t>
            </a:r>
          </a:p>
          <a:p>
            <a:pPr>
              <a:defRPr sz="1800">
                <a:solidFill>
                  <a:srgbClr val="787878"/>
                </a:solidFill>
                <a:latin typeface="Trade Gothic LT"/>
                <a:ea typeface="Trade Gothic LT"/>
                <a:cs typeface="Trade Gothic LT"/>
                <a:sym typeface="Trade Gothic LT"/>
              </a:defRPr>
            </a:pPr>
            <a:r>
              <a:rPr lang="fr-FR" dirty="0">
                <a:latin typeface="Trade Gothic LT Bold No. 2"/>
                <a:ea typeface="Trade Gothic LT Bold No. 2"/>
                <a:cs typeface="Trade Gothic LT Bold No. 2"/>
                <a:sym typeface="Trade Gothic LT Bold No. 2"/>
              </a:rPr>
              <a:t>5- </a:t>
            </a:r>
            <a:r>
              <a:rPr lang="fr-FR" b="1" dirty="0">
                <a:latin typeface="Trade Gothic LT Bold No. 2"/>
                <a:ea typeface="Trade Gothic LT Bold No. 2"/>
                <a:cs typeface="Trade Gothic LT Bold No. 2"/>
                <a:sym typeface="Trade Gothic LT Bold No. 2"/>
              </a:rPr>
              <a:t>Phase d’évaluation </a:t>
            </a:r>
            <a:r>
              <a:rPr lang="fr-FR" dirty="0"/>
              <a:t>la maquette fait l’objet d’une évaluation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7272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934691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>
                <a:solidFill>
                  <a:srgbClr val="002060"/>
                </a:solidFill>
              </a:rPr>
              <a:t>Design ?  </a:t>
            </a:r>
            <a:endParaRPr sz="3600" b="1" dirty="0">
              <a:solidFill>
                <a:srgbClr val="002060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6.png" descr="designthinkingprocess.png">
            <a:extLst>
              <a:ext uri="{FF2B5EF4-FFF2-40B4-BE49-F238E27FC236}">
                <a16:creationId xmlns:a16="http://schemas.microsoft.com/office/drawing/2014/main" id="{DC09DA67-DF0B-3240-A425-6BC5F825C1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9144000" cy="51861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2345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96692" y="934691"/>
            <a:ext cx="627504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GB" sz="3600" b="1" dirty="0" err="1">
                <a:solidFill>
                  <a:srgbClr val="002060"/>
                </a:solidFill>
              </a:rPr>
              <a:t>Designare</a:t>
            </a:r>
            <a:r>
              <a:rPr lang="en-GB" sz="3600" b="1" dirty="0">
                <a:solidFill>
                  <a:srgbClr val="002060"/>
                </a:solidFill>
              </a:rPr>
              <a:t> = </a:t>
            </a:r>
            <a:r>
              <a:rPr lang="en-GB" sz="3600" b="1" dirty="0" err="1">
                <a:solidFill>
                  <a:srgbClr val="002060"/>
                </a:solidFill>
              </a:rPr>
              <a:t>pensée</a:t>
            </a:r>
            <a:r>
              <a:rPr lang="en-GB" sz="3600" b="1" dirty="0">
                <a:solidFill>
                  <a:srgbClr val="002060"/>
                </a:solidFill>
              </a:rPr>
              <a:t> </a:t>
            </a:r>
            <a:r>
              <a:rPr lang="en-GB" sz="3600" b="1" dirty="0" err="1">
                <a:solidFill>
                  <a:srgbClr val="002060"/>
                </a:solidFill>
              </a:rPr>
              <a:t>visuelle</a:t>
            </a:r>
            <a:endParaRPr sz="3600" b="1" dirty="0">
              <a:solidFill>
                <a:srgbClr val="002060"/>
              </a:solidFill>
            </a:endParaRPr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pic>
        <p:nvPicPr>
          <p:cNvPr id="5" name="Image 2" descr="Description : C:\Users\Elise\AppData\Local\Microsoft\Windows\INetCache\Content.Word\Logos_Interreg-AA_color.png">
            <a:extLst>
              <a:ext uri="{FF2B5EF4-FFF2-40B4-BE49-F238E27FC236}">
                <a16:creationId xmlns:a16="http://schemas.microsoft.com/office/drawing/2014/main" id="{4A844A40-84F7-41DF-9B57-761509BB5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123478"/>
            <a:ext cx="2433637" cy="81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5.png">
            <a:extLst>
              <a:ext uri="{FF2B5EF4-FFF2-40B4-BE49-F238E27FC236}">
                <a16:creationId xmlns:a16="http://schemas.microsoft.com/office/drawing/2014/main" id="{558BDD97-E7D5-B145-9C4A-328D45E887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692" y="2051336"/>
            <a:ext cx="4849076" cy="307932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8470834"/>
      </p:ext>
    </p:extLst>
  </p:cSld>
  <p:clrMapOvr>
    <a:masterClrMapping/>
  </p:clrMapOvr>
</p:sld>
</file>

<file path=ppt/theme/theme1.xml><?xml version="1.0" encoding="utf-8"?>
<a:theme xmlns:a="http://schemas.openxmlformats.org/drawingml/2006/main" name="Eglamou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</TotalTime>
  <Words>247</Words>
  <Application>Microsoft Macintosh PowerPoint</Application>
  <PresentationFormat>Affichage à l'écran (16:9)</PresentationFormat>
  <Paragraphs>115</Paragraphs>
  <Slides>29</Slides>
  <Notes>29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5" baseType="lpstr">
      <vt:lpstr>Trade Gothic LT Bold No. 2</vt:lpstr>
      <vt:lpstr>Lato Light</vt:lpstr>
      <vt:lpstr>Trade Gothic LT</vt:lpstr>
      <vt:lpstr>Arial</vt:lpstr>
      <vt:lpstr>Lato Hairline</vt:lpstr>
      <vt:lpstr>Eglamour template</vt:lpstr>
      <vt:lpstr>Workshop PEPITE 2030</vt:lpstr>
      <vt:lpstr> Introduction Ajaccio, 7 juin 2018</vt:lpstr>
      <vt:lpstr>Votre mission</vt:lpstr>
      <vt:lpstr>Timetable</vt:lpstr>
      <vt:lpstr> La méthodologie design thinking  Ajaccio, 7 juin 2018</vt:lpstr>
      <vt:lpstr>REGLES</vt:lpstr>
      <vt:lpstr>Design ?  </vt:lpstr>
      <vt:lpstr>Design ?  </vt:lpstr>
      <vt:lpstr>Designare = pensée visuelle</vt:lpstr>
      <vt:lpstr>On n’est pas créatif</vt:lpstr>
      <vt:lpstr>On n’est pas créatif</vt:lpstr>
      <vt:lpstr>Présentation PowerPoint</vt:lpstr>
      <vt:lpstr> L’atelier en pratique </vt:lpstr>
      <vt:lpstr>Votre mission</vt:lpstr>
      <vt:lpstr>Timetable</vt:lpstr>
      <vt:lpstr>Nous présenter</vt:lpstr>
      <vt:lpstr>Personae</vt:lpstr>
      <vt:lpstr>Parcours utilisateur</vt:lpstr>
      <vt:lpstr>Timetable</vt:lpstr>
      <vt:lpstr>Caractérisation de l’expérience</vt:lpstr>
      <vt:lpstr>Enrichissement collaboratif</vt:lpstr>
      <vt:lpstr>Choix d’un axe - DEFI</vt:lpstr>
      <vt:lpstr>Enrichissement collaboratif</vt:lpstr>
      <vt:lpstr>Enrichissement collaboratif</vt:lpstr>
      <vt:lpstr>Brainwriting solutions</vt:lpstr>
      <vt:lpstr>Brainwriting solutions</vt:lpstr>
      <vt:lpstr>Formalisation</vt:lpstr>
      <vt:lpstr>Formalisation(s)</vt:lpstr>
      <vt:lpstr>Présentation / échanges</vt:lpstr>
    </vt:vector>
  </TitlesOfParts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Marae</dc:creator>
  <cp:lastModifiedBy>Utilisateur Microsoft Office</cp:lastModifiedBy>
  <cp:revision>52</cp:revision>
  <dcterms:modified xsi:type="dcterms:W3CDTF">2018-06-20T13:35:04Z</dcterms:modified>
</cp:coreProperties>
</file>