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Lato Hairline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LatoHairlin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Hairline-italic.fntdata"/><Relationship Id="rId25" Type="http://schemas.openxmlformats.org/officeDocument/2006/relationships/font" Target="fonts/LatoHairline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Hairlin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Google Shape;10;p2"/>
          <p:cNvPicPr preferRelativeResize="0"/>
          <p:nvPr/>
        </p:nvPicPr>
        <p:blipFill rotWithShape="1">
          <a:blip r:embed="rId3">
            <a:alphaModFix/>
          </a:blip>
          <a:srcRect b="0" l="55210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b="0" i="0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b="0" i="0" sz="1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3" name="Google Shape;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Google Shape;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Lato Light"/>
              <a:buNone/>
              <a:defRPr b="0" i="0" sz="14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b="0" i="0" sz="48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b="0" i="0" sz="1800" u="none" cap="none" strike="noStrik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cription : C:\Users\Elise\AppData\Local\Microsoft\Windows\INetCache\Content.Word\Logos_Interreg-AA_color.png"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520" y="123478"/>
            <a:ext cx="2433637" cy="8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ctrTitle"/>
          </p:nvPr>
        </p:nvSpPr>
        <p:spPr>
          <a:xfrm>
            <a:off x="3131840" y="3219822"/>
            <a:ext cx="5538332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</a:pPr>
            <a:r>
              <a:rPr b="0" i="0" lang="es-ES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Atlantic Youth Creative Hubs</a:t>
            </a:r>
            <a:br>
              <a:rPr b="0" i="0" lang="es-ES" sz="5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1" i="0" lang="es-ES" sz="6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OCEAN</a:t>
            </a:r>
            <a:endParaRPr b="1" i="0" sz="6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4355976" y="4587972"/>
            <a:ext cx="4572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This project is co-financed by the European Regional Development Fund through the Interreg Atlantic Area Programme </a:t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251520" y="483518"/>
            <a:ext cx="568863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During the </a:t>
            </a:r>
            <a:r>
              <a:rPr b="0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Cíes Work Camp, </a:t>
            </a:r>
            <a:r>
              <a:rPr b="0" i="0" lang="es-ES" sz="18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a protocol that specified how to carry out the cleaning of the waste present on the beach, was employed by the members of the work camp for collecting marine litter.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868434"/>
            <a:ext cx="4392488" cy="315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251520" y="483518"/>
            <a:ext cx="568863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During the first day of arrival to the </a:t>
            </a:r>
            <a:r>
              <a:rPr b="0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Work Camp, 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the volunteers were introduced to the objectives of the activity, as it is done in any Work Camp; they were also informed that </a:t>
            </a:r>
            <a:r>
              <a:rPr b="0" i="0" lang="es-ES" sz="1600" u="sng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they will have to produce a material or immaterial prototype</a:t>
            </a:r>
            <a:r>
              <a:rPr b="0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that has as basic guidelines of work the sustainable entrepreneurship and the circular economy.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355726"/>
            <a:ext cx="5876348" cy="195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10527" l="0" r="0" t="13916"/>
          <a:stretch/>
        </p:blipFill>
        <p:spPr>
          <a:xfrm>
            <a:off x="982508" y="3074174"/>
            <a:ext cx="3688652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1660070"/>
            <a:ext cx="1957022" cy="176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251520" y="483518"/>
            <a:ext cx="5688632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With part of the debris </a:t>
            </a:r>
            <a:r>
              <a:rPr b="0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collected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, the volunteers made a bunch of art pieces made out of marine litter, called </a:t>
            </a:r>
            <a:r>
              <a:rPr b="0" i="0" lang="es-ES" sz="1600" u="sng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plasticart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. Their goal is to show how deadly is the debris for the flora and fauna of our seas and oceans.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20" y="2237723"/>
            <a:ext cx="1847644" cy="1844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194546" y="2395700"/>
            <a:ext cx="2033700" cy="2033700"/>
          </a:xfrm>
          <a:prstGeom prst="ellipse">
            <a:avLst/>
          </a:prstGeom>
          <a:solidFill>
            <a:srgbClr val="CCFF33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DO THEIR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BIT</a:t>
            </a:r>
            <a:endParaRPr b="1" i="0" sz="1400" u="none" cap="none" strike="noStrike">
              <a:solidFill>
                <a:srgbClr val="00B05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solidFill>
            <a:srgbClr val="0070C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CCFF33"/>
                </a:solidFill>
                <a:latin typeface="Lato Light"/>
                <a:ea typeface="Lato Light"/>
                <a:cs typeface="Lato Light"/>
                <a:sym typeface="Lato Light"/>
              </a:rPr>
              <a:t>AWARENESS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CCFF33"/>
                </a:solidFill>
                <a:latin typeface="Lato Light"/>
                <a:ea typeface="Lato Light"/>
                <a:cs typeface="Lato Light"/>
                <a:sym typeface="Lato Light"/>
              </a:rPr>
              <a:t>OF THE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CCFF33"/>
                </a:solidFill>
                <a:latin typeface="Lato Light"/>
                <a:ea typeface="Lato Light"/>
                <a:cs typeface="Lato Light"/>
                <a:sym typeface="Lato Light"/>
              </a:rPr>
              <a:t>SITUATION</a:t>
            </a:r>
            <a:endParaRPr b="1" i="0" sz="1400" u="none" cap="none" strike="noStrike">
              <a:solidFill>
                <a:srgbClr val="CCFF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solidFill>
            <a:srgbClr val="00B05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MAKE THEIR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RELATIVES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AWARE OF IT</a:t>
            </a:r>
            <a:endParaRPr b="1" i="0" sz="14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23528" y="483518"/>
            <a:ext cx="60170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The last day of the Work Camp will be an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exhibition of the prototypes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 that will be evaluated by the comrades and the technical team and one of the teams will be proclaimed winner.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23528" y="1308166"/>
            <a:ext cx="6017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By the end of the Work camp, the volunteers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will have achieved three main goals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Lato Light"/>
              <a:buNone/>
            </a:pPr>
            <a:r>
              <a:rPr b="0" i="0" lang="es-ES" sz="14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Whoa! That’s a big number, aren’t you proud?</a:t>
            </a:r>
            <a:endParaRPr b="0" i="0" sz="14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0"/>
          <p:cNvSpPr txBox="1"/>
          <p:nvPr>
            <p:ph idx="4294967295" type="ctrTitle"/>
          </p:nvPr>
        </p:nvSpPr>
        <p:spPr>
          <a:xfrm>
            <a:off x="0" y="1811338"/>
            <a:ext cx="56388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7200" u="none" cap="none" strike="noStrik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89,526,124</a:t>
            </a:r>
            <a:endParaRPr b="0" i="0" sz="7200" u="none" cap="none" strike="noStrike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4206475"/>
            <a:ext cx="5400040" cy="62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5088" l="1413" r="6360" t="5152"/>
          <a:stretch/>
        </p:blipFill>
        <p:spPr>
          <a:xfrm>
            <a:off x="1835696" y="555526"/>
            <a:ext cx="3062089" cy="336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ctrTitle"/>
          </p:nvPr>
        </p:nvSpPr>
        <p:spPr>
          <a:xfrm>
            <a:off x="685800" y="2878750"/>
            <a:ext cx="5254352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800" u="none" cap="none" strike="noStrike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1.</a:t>
            </a:r>
            <a:endParaRPr b="0" i="0" sz="4800" u="none" cap="none" strike="noStrike">
              <a:solidFill>
                <a:srgbClr val="1155CC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0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WHY AYCH OCEAN WAS NECESSARY?</a:t>
            </a:r>
            <a:endParaRPr b="0" i="0" sz="4000" u="none" cap="none" strike="noStrike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42" name="Google Shape;42;p8"/>
          <p:cNvSpPr txBox="1"/>
          <p:nvPr>
            <p:ph idx="4294967295" type="sldNum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1547664" y="2211710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179512" y="267494"/>
            <a:ext cx="69127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Each year, Europeans generate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25 million tons of plastic waste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, but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less than 30% is collected for recycling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. All over the world,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plastic represents 85% of waste on beaches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. What's more, plastics reach our lungs and our tables, in the form of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microplastics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 in the air, water and food, with effects unknown to our health.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75" y="1512200"/>
            <a:ext cx="5893800" cy="30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/>
          <p:nvPr/>
        </p:nvSpPr>
        <p:spPr>
          <a:xfrm>
            <a:off x="11336" y="4673651"/>
            <a:ext cx="73448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*Adapted from UNEP (2009a) and compiled from the International Coastal Clean Ups’ 1989-2007 reports of the Center </a:t>
            </a:r>
            <a:endParaRPr b="0" i="0" sz="1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Marine Conservation/Ocean Conservancy.</a:t>
            </a:r>
            <a:endParaRPr b="0" i="0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07504" y="411510"/>
            <a:ext cx="6336704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The AYCH OCEAN project is the result of the commitment of the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Atlantic Youth Creative Hubs 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partners to bring young Europeans education in values, focusing on environmental education as a basic principle of life and the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protection of the Atlantic Ocean 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against the growing invasion of plastic garbage.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399" y="2107273"/>
            <a:ext cx="4742913" cy="274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-26573" y="987574"/>
            <a:ext cx="6038733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It has two objectives: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•"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To involve young people from 4 European countries through the Atlantic Youth Creative Hubs project (AYCH) of the Interreg Atlantic Area program in initiatives to conserve the good environmental status of its beaches.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•"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To create educational and informative material, achieving an active and interventive communication of these values with the work of European youth.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ctrTitle"/>
          </p:nvPr>
        </p:nvSpPr>
        <p:spPr>
          <a:xfrm>
            <a:off x="685800" y="2878750"/>
            <a:ext cx="5254352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800" u="none" cap="none" strike="noStrike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2.</a:t>
            </a:r>
            <a:endParaRPr b="0" i="0" sz="4800" u="none" cap="none" strike="noStrike">
              <a:solidFill>
                <a:srgbClr val="1155CC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0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HOW DOES IT WORK?</a:t>
            </a:r>
            <a:endParaRPr b="0" i="0" sz="4000" u="none" cap="none" strike="noStrike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70" name="Google Shape;70;p12"/>
          <p:cNvSpPr txBox="1"/>
          <p:nvPr>
            <p:ph idx="4294967295" type="sldNum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1405239" y="278971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179512" y="411510"/>
            <a:ext cx="568863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Each country participating in this project can organize a series of activities based on the protection of the oceans through the analysis and involvement of the youngest population.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923678"/>
            <a:ext cx="3705742" cy="257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251520" y="483518"/>
            <a:ext cx="568863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It is important that the AYCH project offers tools for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prototyping and training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, to establish solutions through new technologies and seek to undertake even business opportunities.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In the same way, the </a:t>
            </a:r>
            <a:r>
              <a:rPr b="1" i="0" lang="es-ES" sz="1600" u="none" cap="none" strike="noStrike">
                <a:solidFill>
                  <a:srgbClr val="00B050"/>
                </a:solidFill>
                <a:latin typeface="Lato Light"/>
                <a:ea typeface="Lato Light"/>
                <a:cs typeface="Lato Light"/>
                <a:sym typeface="Lato Light"/>
              </a:rPr>
              <a:t>interaction with the marine environment </a:t>
            </a:r>
            <a:r>
              <a:rPr b="0" i="0" lang="es-ES" sz="1600" u="none" cap="none" strike="noStrike">
                <a:solidFill>
                  <a:srgbClr val="0070C0"/>
                </a:solidFill>
                <a:latin typeface="Lato Light"/>
                <a:ea typeface="Lato Light"/>
                <a:cs typeface="Lato Light"/>
                <a:sym typeface="Lato Light"/>
              </a:rPr>
              <a:t>must be paramount; a help project could not be understood without there being a direct contact between young people and the natural environment to see first hand reality. </a:t>
            </a:r>
            <a:endParaRPr b="0" i="0" sz="1600" u="none" cap="none" strike="noStrike">
              <a:solidFill>
                <a:srgbClr val="0070C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La imagen puede contener: exterior"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44" y="1824025"/>
            <a:ext cx="2560286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1038" y="1419622"/>
            <a:ext cx="1847644" cy="1844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imagen puede contener: mesa" id="87" name="Google Shape;87;p14"/>
          <p:cNvPicPr preferRelativeResize="0"/>
          <p:nvPr/>
        </p:nvPicPr>
        <p:blipFill rotWithShape="1">
          <a:blip r:embed="rId5">
            <a:alphaModFix/>
          </a:blip>
          <a:srcRect b="14935" l="14634" r="0" t="19208"/>
          <a:stretch/>
        </p:blipFill>
        <p:spPr>
          <a:xfrm>
            <a:off x="2624521" y="1750196"/>
            <a:ext cx="1824137" cy="187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685800" y="2878750"/>
            <a:ext cx="5254352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800" u="none" cap="none" strike="noStrike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3.</a:t>
            </a:r>
            <a:endParaRPr b="0" i="0" sz="4800" u="none" cap="none" strike="noStrike">
              <a:solidFill>
                <a:srgbClr val="1155CC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b="0" i="0" lang="es-ES" sz="4000" u="none" cap="none" strike="noStrik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CÍES WORKCAMP 2018</a:t>
            </a:r>
            <a:endParaRPr b="0" i="0" sz="4000" u="none" cap="none" strike="noStrike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93" name="Google Shape;93;p15"/>
          <p:cNvSpPr txBox="1"/>
          <p:nvPr>
            <p:ph idx="4294967295" type="sldNum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619672" y="2211710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