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autoCompressPictures="0">
  <p:sldMasterIdLst>
    <p:sldMasterId id="2147483653" r:id="rId1"/>
  </p:sldMasterIdLst>
  <p:notesMasterIdLst>
    <p:notesMasterId r:id="rId29"/>
  </p:notesMasterIdLst>
  <p:sldIdLst>
    <p:sldId id="256" r:id="rId2"/>
    <p:sldId id="257" r:id="rId3"/>
    <p:sldId id="271" r:id="rId4"/>
    <p:sldId id="272" r:id="rId5"/>
    <p:sldId id="273" r:id="rId6"/>
    <p:sldId id="274" r:id="rId7"/>
    <p:sldId id="275" r:id="rId8"/>
    <p:sldId id="277" r:id="rId9"/>
    <p:sldId id="276" r:id="rId10"/>
    <p:sldId id="270" r:id="rId11"/>
    <p:sldId id="278" r:id="rId12"/>
    <p:sldId id="279" r:id="rId13"/>
    <p:sldId id="283" r:id="rId14"/>
    <p:sldId id="281" r:id="rId15"/>
    <p:sldId id="285" r:id="rId16"/>
    <p:sldId id="280" r:id="rId17"/>
    <p:sldId id="288" r:id="rId18"/>
    <p:sldId id="284" r:id="rId19"/>
    <p:sldId id="258" r:id="rId20"/>
    <p:sldId id="286" r:id="rId21"/>
    <p:sldId id="259" r:id="rId22"/>
    <p:sldId id="282" r:id="rId23"/>
    <p:sldId id="287" r:id="rId24"/>
    <p:sldId id="289" r:id="rId25"/>
    <p:sldId id="260" r:id="rId26"/>
    <p:sldId id="290" r:id="rId27"/>
    <p:sldId id="291" r:id="rId28"/>
  </p:sldIdLst>
  <p:sldSz cx="9144000" cy="5143500" type="screen16x9"/>
  <p:notesSz cx="6858000" cy="9144000"/>
  <p:embeddedFontLst>
    <p:embeddedFont>
      <p:font typeface="Lato" panose="020F0502020204030203" pitchFamily="34" charset="77"/>
      <p:regular r:id="rId30"/>
      <p:bold r:id="rId31"/>
      <p:italic r:id="rId32"/>
      <p:boldItalic r:id="rId33"/>
    </p:embeddedFont>
    <p:embeddedFont>
      <p:font typeface="Lato Hairline" panose="020F0502020204030203" pitchFamily="34" charset="77"/>
      <p:regular r:id="rId34"/>
      <p:bold r:id="rId35"/>
      <p:italic r:id="rId36"/>
      <p:boldItalic r:id="rId37"/>
    </p:embeddedFont>
    <p:embeddedFont>
      <p:font typeface="Lato Light" panose="020F0502020204030203" pitchFamily="34" charset="77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/>
    <p:restoredTop sz="93112"/>
  </p:normalViewPr>
  <p:slideViewPr>
    <p:cSldViewPr snapToGrid="0">
      <p:cViewPr varScale="1">
        <p:scale>
          <a:sx n="80" d="100"/>
          <a:sy n="80" d="100"/>
        </p:scale>
        <p:origin x="400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font" Target="fonts/font12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710B47-D764-434B-BA3C-DCF9CF19DC82}" type="doc">
      <dgm:prSet loTypeId="urn:microsoft.com/office/officeart/2005/8/layout/balance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D2DCE2C-C57A-4047-9C35-996CB6497D71}">
      <dgm:prSet phldrT="[Texte]"/>
      <dgm:spPr/>
      <dgm:t>
        <a:bodyPr/>
        <a:lstStyle/>
        <a:p>
          <a:r>
            <a:rPr lang="fr-FR" dirty="0" err="1"/>
            <a:t>Academics</a:t>
          </a:r>
          <a:r>
            <a:rPr lang="fr-FR" dirty="0"/>
            <a:t> </a:t>
          </a:r>
        </a:p>
        <a:p>
          <a:r>
            <a:rPr lang="fr-FR" b="1" dirty="0"/>
            <a:t>Education</a:t>
          </a:r>
        </a:p>
      </dgm:t>
    </dgm:pt>
    <dgm:pt modelId="{43F0F5A7-8008-E34A-AE70-ED3BAC939846}" type="parTrans" cxnId="{E2E7C0C1-249E-8E4B-8B6A-C4EB34F3343B}">
      <dgm:prSet/>
      <dgm:spPr/>
      <dgm:t>
        <a:bodyPr/>
        <a:lstStyle/>
        <a:p>
          <a:endParaRPr lang="fr-FR"/>
        </a:p>
      </dgm:t>
    </dgm:pt>
    <dgm:pt modelId="{0DC70766-E044-6F4D-98C7-6B362975E799}" type="sibTrans" cxnId="{E2E7C0C1-249E-8E4B-8B6A-C4EB34F3343B}">
      <dgm:prSet/>
      <dgm:spPr/>
      <dgm:t>
        <a:bodyPr/>
        <a:lstStyle/>
        <a:p>
          <a:endParaRPr lang="fr-FR"/>
        </a:p>
      </dgm:t>
    </dgm:pt>
    <dgm:pt modelId="{A25944E7-FF52-E840-86BA-8B3ED093C709}">
      <dgm:prSet phldrT="[Texte]"/>
      <dgm:spPr/>
      <dgm:t>
        <a:bodyPr/>
        <a:lstStyle/>
        <a:p>
          <a:r>
            <a:rPr lang="fr-FR" dirty="0" err="1"/>
            <a:t>Pedagogy</a:t>
          </a:r>
          <a:endParaRPr lang="fr-FR" dirty="0"/>
        </a:p>
      </dgm:t>
    </dgm:pt>
    <dgm:pt modelId="{4B8B74EC-6145-D64E-BBC9-3E2D30608885}" type="parTrans" cxnId="{289FEF0A-75B6-4F4B-83B4-B51EB6220E79}">
      <dgm:prSet/>
      <dgm:spPr/>
      <dgm:t>
        <a:bodyPr/>
        <a:lstStyle/>
        <a:p>
          <a:endParaRPr lang="fr-FR"/>
        </a:p>
      </dgm:t>
    </dgm:pt>
    <dgm:pt modelId="{DBBCF7CA-3B6C-9745-B521-966AA884AA77}" type="sibTrans" cxnId="{289FEF0A-75B6-4F4B-83B4-B51EB6220E79}">
      <dgm:prSet/>
      <dgm:spPr/>
      <dgm:t>
        <a:bodyPr/>
        <a:lstStyle/>
        <a:p>
          <a:endParaRPr lang="fr-FR"/>
        </a:p>
      </dgm:t>
    </dgm:pt>
    <dgm:pt modelId="{94A0FCA1-CFA5-F64E-90A9-398A11FF9343}">
      <dgm:prSet phldrT="[Texte]"/>
      <dgm:spPr/>
      <dgm:t>
        <a:bodyPr/>
        <a:lstStyle/>
        <a:p>
          <a:r>
            <a:rPr lang="fr-FR" dirty="0"/>
            <a:t>Model</a:t>
          </a:r>
        </a:p>
      </dgm:t>
    </dgm:pt>
    <dgm:pt modelId="{18EFFD0F-F898-E148-8B40-3CEFCC544016}" type="parTrans" cxnId="{EB30099C-5167-A848-8CDF-FD39B96B9B84}">
      <dgm:prSet/>
      <dgm:spPr/>
      <dgm:t>
        <a:bodyPr/>
        <a:lstStyle/>
        <a:p>
          <a:endParaRPr lang="fr-FR"/>
        </a:p>
      </dgm:t>
    </dgm:pt>
    <dgm:pt modelId="{9BEB7C3B-5225-EE41-822A-4D10581E2684}" type="sibTrans" cxnId="{EB30099C-5167-A848-8CDF-FD39B96B9B84}">
      <dgm:prSet/>
      <dgm:spPr/>
      <dgm:t>
        <a:bodyPr/>
        <a:lstStyle/>
        <a:p>
          <a:endParaRPr lang="fr-FR"/>
        </a:p>
      </dgm:t>
    </dgm:pt>
    <dgm:pt modelId="{19CB65F6-504A-2844-A83B-2B7182383CFB}">
      <dgm:prSet phldrT="[Texte]"/>
      <dgm:spPr/>
      <dgm:t>
        <a:bodyPr/>
        <a:lstStyle/>
        <a:p>
          <a:r>
            <a:rPr lang="fr-FR" dirty="0" err="1"/>
            <a:t>Youth</a:t>
          </a:r>
          <a:endParaRPr lang="fr-FR" dirty="0"/>
        </a:p>
        <a:p>
          <a:r>
            <a:rPr lang="fr-FR" b="1" dirty="0"/>
            <a:t>Engage</a:t>
          </a:r>
        </a:p>
      </dgm:t>
    </dgm:pt>
    <dgm:pt modelId="{2000F37D-9819-8F46-BF19-4BF4372E5847}" type="parTrans" cxnId="{445FD90B-C05E-FC4F-9BCD-EAF128D5C4EA}">
      <dgm:prSet/>
      <dgm:spPr/>
      <dgm:t>
        <a:bodyPr/>
        <a:lstStyle/>
        <a:p>
          <a:endParaRPr lang="fr-FR"/>
        </a:p>
      </dgm:t>
    </dgm:pt>
    <dgm:pt modelId="{AE139995-7F60-084C-8F53-15AA97F359E7}" type="sibTrans" cxnId="{445FD90B-C05E-FC4F-9BCD-EAF128D5C4EA}">
      <dgm:prSet/>
      <dgm:spPr/>
      <dgm:t>
        <a:bodyPr/>
        <a:lstStyle/>
        <a:p>
          <a:endParaRPr lang="fr-FR"/>
        </a:p>
      </dgm:t>
    </dgm:pt>
    <dgm:pt modelId="{206978EA-00A5-DF4B-AB92-0C626CAB5E95}">
      <dgm:prSet phldrT="[Texte]"/>
      <dgm:spPr/>
      <dgm:t>
        <a:bodyPr/>
        <a:lstStyle/>
        <a:p>
          <a:r>
            <a:rPr lang="fr-FR" dirty="0"/>
            <a:t>Hack</a:t>
          </a:r>
        </a:p>
      </dgm:t>
    </dgm:pt>
    <dgm:pt modelId="{756A5E8B-592B-EA45-89D9-73D70AAE64AE}" type="parTrans" cxnId="{952EF2C2-0A8C-7F4B-8201-52FC24D72BF4}">
      <dgm:prSet/>
      <dgm:spPr/>
      <dgm:t>
        <a:bodyPr/>
        <a:lstStyle/>
        <a:p>
          <a:endParaRPr lang="fr-FR"/>
        </a:p>
      </dgm:t>
    </dgm:pt>
    <dgm:pt modelId="{F1222347-A188-1F4A-BF83-9F0DD18544B1}" type="sibTrans" cxnId="{952EF2C2-0A8C-7F4B-8201-52FC24D72BF4}">
      <dgm:prSet/>
      <dgm:spPr/>
      <dgm:t>
        <a:bodyPr/>
        <a:lstStyle/>
        <a:p>
          <a:endParaRPr lang="fr-FR"/>
        </a:p>
      </dgm:t>
    </dgm:pt>
    <dgm:pt modelId="{2AF8DA3A-921D-A74D-B675-9ADD2C63276B}">
      <dgm:prSet phldrT="[Texte]"/>
      <dgm:spPr/>
      <dgm:t>
        <a:bodyPr/>
        <a:lstStyle/>
        <a:p>
          <a:r>
            <a:rPr lang="fr-FR" dirty="0" err="1"/>
            <a:t>Experience</a:t>
          </a:r>
          <a:endParaRPr lang="fr-FR" dirty="0"/>
        </a:p>
      </dgm:t>
    </dgm:pt>
    <dgm:pt modelId="{49F1CD98-B798-9B4D-A5DD-F796CF1D270A}" type="parTrans" cxnId="{1BA59C5E-4BCC-3F41-96F5-369ADE812DB8}">
      <dgm:prSet/>
      <dgm:spPr/>
      <dgm:t>
        <a:bodyPr/>
        <a:lstStyle/>
        <a:p>
          <a:endParaRPr lang="fr-FR"/>
        </a:p>
      </dgm:t>
    </dgm:pt>
    <dgm:pt modelId="{1EADE6B8-9AF4-C14B-8492-5531DB56AF6C}" type="sibTrans" cxnId="{1BA59C5E-4BCC-3F41-96F5-369ADE812DB8}">
      <dgm:prSet/>
      <dgm:spPr/>
      <dgm:t>
        <a:bodyPr/>
        <a:lstStyle/>
        <a:p>
          <a:endParaRPr lang="fr-FR"/>
        </a:p>
      </dgm:t>
    </dgm:pt>
    <dgm:pt modelId="{B7196174-F8E3-5D4E-B2B7-7B95C061317B}">
      <dgm:prSet phldrT="[Texte]"/>
      <dgm:spPr/>
      <dgm:t>
        <a:bodyPr/>
        <a:lstStyle/>
        <a:p>
          <a:r>
            <a:rPr lang="fr-FR" dirty="0"/>
            <a:t>Self engagement</a:t>
          </a:r>
        </a:p>
      </dgm:t>
    </dgm:pt>
    <dgm:pt modelId="{7C68B8B3-C779-7443-9CF3-4278AFBC9A41}" type="parTrans" cxnId="{8A572AC0-EB5D-054C-BDC3-0594C63EF485}">
      <dgm:prSet/>
      <dgm:spPr/>
      <dgm:t>
        <a:bodyPr/>
        <a:lstStyle/>
        <a:p>
          <a:endParaRPr lang="fr-FR"/>
        </a:p>
      </dgm:t>
    </dgm:pt>
    <dgm:pt modelId="{FF2DEF41-7168-314A-9046-F6BC32869A58}" type="sibTrans" cxnId="{8A572AC0-EB5D-054C-BDC3-0594C63EF485}">
      <dgm:prSet/>
      <dgm:spPr/>
      <dgm:t>
        <a:bodyPr/>
        <a:lstStyle/>
        <a:p>
          <a:endParaRPr lang="fr-FR"/>
        </a:p>
      </dgm:t>
    </dgm:pt>
    <dgm:pt modelId="{FEBC6276-0FF3-8C4D-85E5-D208120FFA06}" type="pres">
      <dgm:prSet presAssocID="{F9710B47-D764-434B-BA3C-DCF9CF19DC82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285C344E-FB50-BA41-8159-4769EE872004}" type="pres">
      <dgm:prSet presAssocID="{F9710B47-D764-434B-BA3C-DCF9CF19DC82}" presName="dummyMaxCanvas" presStyleCnt="0"/>
      <dgm:spPr/>
    </dgm:pt>
    <dgm:pt modelId="{002DE404-AE08-0E4C-84C2-C1E0D2A3BBB6}" type="pres">
      <dgm:prSet presAssocID="{F9710B47-D764-434B-BA3C-DCF9CF19DC82}" presName="parentComposite" presStyleCnt="0"/>
      <dgm:spPr/>
    </dgm:pt>
    <dgm:pt modelId="{0E641AE1-6807-2041-90CB-FE29425C4880}" type="pres">
      <dgm:prSet presAssocID="{F9710B47-D764-434B-BA3C-DCF9CF19DC82}" presName="parent1" presStyleLbl="alignAccFollowNode1" presStyleIdx="0" presStyleCnt="4">
        <dgm:presLayoutVars>
          <dgm:chMax val="4"/>
        </dgm:presLayoutVars>
      </dgm:prSet>
      <dgm:spPr/>
    </dgm:pt>
    <dgm:pt modelId="{0CD1C724-FB1F-2B40-A3DB-4318D585CFC6}" type="pres">
      <dgm:prSet presAssocID="{F9710B47-D764-434B-BA3C-DCF9CF19DC82}" presName="parent2" presStyleLbl="alignAccFollowNode1" presStyleIdx="1" presStyleCnt="4">
        <dgm:presLayoutVars>
          <dgm:chMax val="4"/>
        </dgm:presLayoutVars>
      </dgm:prSet>
      <dgm:spPr/>
    </dgm:pt>
    <dgm:pt modelId="{038A0307-F31C-4C44-B9BE-B7E0B5D6F057}" type="pres">
      <dgm:prSet presAssocID="{F9710B47-D764-434B-BA3C-DCF9CF19DC82}" presName="childrenComposite" presStyleCnt="0"/>
      <dgm:spPr/>
    </dgm:pt>
    <dgm:pt modelId="{A75D2398-525A-A84A-A7B8-44C028170DCA}" type="pres">
      <dgm:prSet presAssocID="{F9710B47-D764-434B-BA3C-DCF9CF19DC82}" presName="dummyMaxCanvas_ChildArea" presStyleCnt="0"/>
      <dgm:spPr/>
    </dgm:pt>
    <dgm:pt modelId="{A8CD3664-B5B2-BA48-8710-661776ADFEB2}" type="pres">
      <dgm:prSet presAssocID="{F9710B47-D764-434B-BA3C-DCF9CF19DC82}" presName="fulcrum" presStyleLbl="alignAccFollowNode1" presStyleIdx="2" presStyleCnt="4"/>
      <dgm:spPr/>
    </dgm:pt>
    <dgm:pt modelId="{515E1D55-4682-B243-B00D-F6019681E1A8}" type="pres">
      <dgm:prSet presAssocID="{F9710B47-D764-434B-BA3C-DCF9CF19DC82}" presName="balance_23" presStyleLbl="alignAccFollowNode1" presStyleIdx="3" presStyleCnt="4">
        <dgm:presLayoutVars>
          <dgm:bulletEnabled val="1"/>
        </dgm:presLayoutVars>
      </dgm:prSet>
      <dgm:spPr/>
    </dgm:pt>
    <dgm:pt modelId="{14C97967-8FDD-2D46-9195-6CF5D291ED3E}" type="pres">
      <dgm:prSet presAssocID="{F9710B47-D764-434B-BA3C-DCF9CF19DC82}" presName="right_23_1" presStyleLbl="node1" presStyleIdx="0" presStyleCnt="5">
        <dgm:presLayoutVars>
          <dgm:bulletEnabled val="1"/>
        </dgm:presLayoutVars>
      </dgm:prSet>
      <dgm:spPr/>
    </dgm:pt>
    <dgm:pt modelId="{6D6F4A12-740F-CD4C-A354-26ADF17AB8A9}" type="pres">
      <dgm:prSet presAssocID="{F9710B47-D764-434B-BA3C-DCF9CF19DC82}" presName="right_23_2" presStyleLbl="node1" presStyleIdx="1" presStyleCnt="5">
        <dgm:presLayoutVars>
          <dgm:bulletEnabled val="1"/>
        </dgm:presLayoutVars>
      </dgm:prSet>
      <dgm:spPr/>
    </dgm:pt>
    <dgm:pt modelId="{55132D4E-1D17-AC40-8A28-31803B2ED939}" type="pres">
      <dgm:prSet presAssocID="{F9710B47-D764-434B-BA3C-DCF9CF19DC82}" presName="right_23_3" presStyleLbl="node1" presStyleIdx="2" presStyleCnt="5">
        <dgm:presLayoutVars>
          <dgm:bulletEnabled val="1"/>
        </dgm:presLayoutVars>
      </dgm:prSet>
      <dgm:spPr/>
    </dgm:pt>
    <dgm:pt modelId="{9ECD6DBB-A192-BE44-8F0E-FD4B5710800C}" type="pres">
      <dgm:prSet presAssocID="{F9710B47-D764-434B-BA3C-DCF9CF19DC82}" presName="left_23_1" presStyleLbl="node1" presStyleIdx="3" presStyleCnt="5">
        <dgm:presLayoutVars>
          <dgm:bulletEnabled val="1"/>
        </dgm:presLayoutVars>
      </dgm:prSet>
      <dgm:spPr/>
    </dgm:pt>
    <dgm:pt modelId="{E69DF681-4FF2-0146-8BC5-4CE19F3AA1B0}" type="pres">
      <dgm:prSet presAssocID="{F9710B47-D764-434B-BA3C-DCF9CF19DC82}" presName="left_23_2" presStyleLbl="node1" presStyleIdx="4" presStyleCnt="5">
        <dgm:presLayoutVars>
          <dgm:bulletEnabled val="1"/>
        </dgm:presLayoutVars>
      </dgm:prSet>
      <dgm:spPr/>
    </dgm:pt>
  </dgm:ptLst>
  <dgm:cxnLst>
    <dgm:cxn modelId="{35D85502-EE6F-7A40-A3FD-A8848864E077}" type="presOf" srcId="{A25944E7-FF52-E840-86BA-8B3ED093C709}" destId="{9ECD6DBB-A192-BE44-8F0E-FD4B5710800C}" srcOrd="0" destOrd="0" presId="urn:microsoft.com/office/officeart/2005/8/layout/balance1"/>
    <dgm:cxn modelId="{289FEF0A-75B6-4F4B-83B4-B51EB6220E79}" srcId="{1D2DCE2C-C57A-4047-9C35-996CB6497D71}" destId="{A25944E7-FF52-E840-86BA-8B3ED093C709}" srcOrd="0" destOrd="0" parTransId="{4B8B74EC-6145-D64E-BBC9-3E2D30608885}" sibTransId="{DBBCF7CA-3B6C-9745-B521-966AA884AA77}"/>
    <dgm:cxn modelId="{445FD90B-C05E-FC4F-9BCD-EAF128D5C4EA}" srcId="{F9710B47-D764-434B-BA3C-DCF9CF19DC82}" destId="{19CB65F6-504A-2844-A83B-2B7182383CFB}" srcOrd="1" destOrd="0" parTransId="{2000F37D-9819-8F46-BF19-4BF4372E5847}" sibTransId="{AE139995-7F60-084C-8F53-15AA97F359E7}"/>
    <dgm:cxn modelId="{3C3CE241-95C9-F74F-A2DB-E53E9EA329CC}" type="presOf" srcId="{206978EA-00A5-DF4B-AB92-0C626CAB5E95}" destId="{14C97967-8FDD-2D46-9195-6CF5D291ED3E}" srcOrd="0" destOrd="0" presId="urn:microsoft.com/office/officeart/2005/8/layout/balance1"/>
    <dgm:cxn modelId="{54044445-2491-6841-A21D-D19CDE0E1663}" type="presOf" srcId="{94A0FCA1-CFA5-F64E-90A9-398A11FF9343}" destId="{E69DF681-4FF2-0146-8BC5-4CE19F3AA1B0}" srcOrd="0" destOrd="0" presId="urn:microsoft.com/office/officeart/2005/8/layout/balance1"/>
    <dgm:cxn modelId="{E078BE54-17F0-1A44-AC44-57A1A0FED802}" type="presOf" srcId="{19CB65F6-504A-2844-A83B-2B7182383CFB}" destId="{0CD1C724-FB1F-2B40-A3DB-4318D585CFC6}" srcOrd="0" destOrd="0" presId="urn:microsoft.com/office/officeart/2005/8/layout/balance1"/>
    <dgm:cxn modelId="{1BA59C5E-4BCC-3F41-96F5-369ADE812DB8}" srcId="{19CB65F6-504A-2844-A83B-2B7182383CFB}" destId="{2AF8DA3A-921D-A74D-B675-9ADD2C63276B}" srcOrd="1" destOrd="0" parTransId="{49F1CD98-B798-9B4D-A5DD-F796CF1D270A}" sibTransId="{1EADE6B8-9AF4-C14B-8492-5531DB56AF6C}"/>
    <dgm:cxn modelId="{CCB1C977-02EC-064B-BE28-06D44D80F108}" type="presOf" srcId="{B7196174-F8E3-5D4E-B2B7-7B95C061317B}" destId="{55132D4E-1D17-AC40-8A28-31803B2ED939}" srcOrd="0" destOrd="0" presId="urn:microsoft.com/office/officeart/2005/8/layout/balance1"/>
    <dgm:cxn modelId="{5921DF97-EAC2-6948-A8DB-15F478EF47D1}" type="presOf" srcId="{F9710B47-D764-434B-BA3C-DCF9CF19DC82}" destId="{FEBC6276-0FF3-8C4D-85E5-D208120FFA06}" srcOrd="0" destOrd="0" presId="urn:microsoft.com/office/officeart/2005/8/layout/balance1"/>
    <dgm:cxn modelId="{BD5C229B-50B3-CF43-A93A-885E715C2E43}" type="presOf" srcId="{2AF8DA3A-921D-A74D-B675-9ADD2C63276B}" destId="{6D6F4A12-740F-CD4C-A354-26ADF17AB8A9}" srcOrd="0" destOrd="0" presId="urn:microsoft.com/office/officeart/2005/8/layout/balance1"/>
    <dgm:cxn modelId="{EB30099C-5167-A848-8CDF-FD39B96B9B84}" srcId="{1D2DCE2C-C57A-4047-9C35-996CB6497D71}" destId="{94A0FCA1-CFA5-F64E-90A9-398A11FF9343}" srcOrd="1" destOrd="0" parTransId="{18EFFD0F-F898-E148-8B40-3CEFCC544016}" sibTransId="{9BEB7C3B-5225-EE41-822A-4D10581E2684}"/>
    <dgm:cxn modelId="{4832989E-57C1-0C45-BA7C-600930B96E4A}" type="presOf" srcId="{1D2DCE2C-C57A-4047-9C35-996CB6497D71}" destId="{0E641AE1-6807-2041-90CB-FE29425C4880}" srcOrd="0" destOrd="0" presId="urn:microsoft.com/office/officeart/2005/8/layout/balance1"/>
    <dgm:cxn modelId="{8A572AC0-EB5D-054C-BDC3-0594C63EF485}" srcId="{19CB65F6-504A-2844-A83B-2B7182383CFB}" destId="{B7196174-F8E3-5D4E-B2B7-7B95C061317B}" srcOrd="2" destOrd="0" parTransId="{7C68B8B3-C779-7443-9CF3-4278AFBC9A41}" sibTransId="{FF2DEF41-7168-314A-9046-F6BC32869A58}"/>
    <dgm:cxn modelId="{E2E7C0C1-249E-8E4B-8B6A-C4EB34F3343B}" srcId="{F9710B47-D764-434B-BA3C-DCF9CF19DC82}" destId="{1D2DCE2C-C57A-4047-9C35-996CB6497D71}" srcOrd="0" destOrd="0" parTransId="{43F0F5A7-8008-E34A-AE70-ED3BAC939846}" sibTransId="{0DC70766-E044-6F4D-98C7-6B362975E799}"/>
    <dgm:cxn modelId="{952EF2C2-0A8C-7F4B-8201-52FC24D72BF4}" srcId="{19CB65F6-504A-2844-A83B-2B7182383CFB}" destId="{206978EA-00A5-DF4B-AB92-0C626CAB5E95}" srcOrd="0" destOrd="0" parTransId="{756A5E8B-592B-EA45-89D9-73D70AAE64AE}" sibTransId="{F1222347-A188-1F4A-BF83-9F0DD18544B1}"/>
    <dgm:cxn modelId="{806C2456-65C6-2849-9464-D79DFECF6A77}" type="presParOf" srcId="{FEBC6276-0FF3-8C4D-85E5-D208120FFA06}" destId="{285C344E-FB50-BA41-8159-4769EE872004}" srcOrd="0" destOrd="0" presId="urn:microsoft.com/office/officeart/2005/8/layout/balance1"/>
    <dgm:cxn modelId="{7F44626D-8313-E143-A572-15F93829CFA8}" type="presParOf" srcId="{FEBC6276-0FF3-8C4D-85E5-D208120FFA06}" destId="{002DE404-AE08-0E4C-84C2-C1E0D2A3BBB6}" srcOrd="1" destOrd="0" presId="urn:microsoft.com/office/officeart/2005/8/layout/balance1"/>
    <dgm:cxn modelId="{B6AA573E-6847-DF4D-AFFC-0BB6F9E3F714}" type="presParOf" srcId="{002DE404-AE08-0E4C-84C2-C1E0D2A3BBB6}" destId="{0E641AE1-6807-2041-90CB-FE29425C4880}" srcOrd="0" destOrd="0" presId="urn:microsoft.com/office/officeart/2005/8/layout/balance1"/>
    <dgm:cxn modelId="{B645DCB3-DA62-5E42-B2AD-BAB7E38A4902}" type="presParOf" srcId="{002DE404-AE08-0E4C-84C2-C1E0D2A3BBB6}" destId="{0CD1C724-FB1F-2B40-A3DB-4318D585CFC6}" srcOrd="1" destOrd="0" presId="urn:microsoft.com/office/officeart/2005/8/layout/balance1"/>
    <dgm:cxn modelId="{8D41BAE1-B09F-A54E-B22E-F79B7F29DD91}" type="presParOf" srcId="{FEBC6276-0FF3-8C4D-85E5-D208120FFA06}" destId="{038A0307-F31C-4C44-B9BE-B7E0B5D6F057}" srcOrd="2" destOrd="0" presId="urn:microsoft.com/office/officeart/2005/8/layout/balance1"/>
    <dgm:cxn modelId="{2FF1A0DD-59B8-A940-BE30-0A420EED966C}" type="presParOf" srcId="{038A0307-F31C-4C44-B9BE-B7E0B5D6F057}" destId="{A75D2398-525A-A84A-A7B8-44C028170DCA}" srcOrd="0" destOrd="0" presId="urn:microsoft.com/office/officeart/2005/8/layout/balance1"/>
    <dgm:cxn modelId="{078976A1-2C31-4848-88D4-396BAEBE7392}" type="presParOf" srcId="{038A0307-F31C-4C44-B9BE-B7E0B5D6F057}" destId="{A8CD3664-B5B2-BA48-8710-661776ADFEB2}" srcOrd="1" destOrd="0" presId="urn:microsoft.com/office/officeart/2005/8/layout/balance1"/>
    <dgm:cxn modelId="{6E0923F2-4AE2-0A42-B239-77CA6E25DAC0}" type="presParOf" srcId="{038A0307-F31C-4C44-B9BE-B7E0B5D6F057}" destId="{515E1D55-4682-B243-B00D-F6019681E1A8}" srcOrd="2" destOrd="0" presId="urn:microsoft.com/office/officeart/2005/8/layout/balance1"/>
    <dgm:cxn modelId="{DFE16A0A-0011-1143-950C-FECF1BB75779}" type="presParOf" srcId="{038A0307-F31C-4C44-B9BE-B7E0B5D6F057}" destId="{14C97967-8FDD-2D46-9195-6CF5D291ED3E}" srcOrd="3" destOrd="0" presId="urn:microsoft.com/office/officeart/2005/8/layout/balance1"/>
    <dgm:cxn modelId="{746C95E2-1180-1C4D-A003-39D5A042FB72}" type="presParOf" srcId="{038A0307-F31C-4C44-B9BE-B7E0B5D6F057}" destId="{6D6F4A12-740F-CD4C-A354-26ADF17AB8A9}" srcOrd="4" destOrd="0" presId="urn:microsoft.com/office/officeart/2005/8/layout/balance1"/>
    <dgm:cxn modelId="{F75AEDDE-E038-DB48-9F0A-85FBD4F89ED7}" type="presParOf" srcId="{038A0307-F31C-4C44-B9BE-B7E0B5D6F057}" destId="{55132D4E-1D17-AC40-8A28-31803B2ED939}" srcOrd="5" destOrd="0" presId="urn:microsoft.com/office/officeart/2005/8/layout/balance1"/>
    <dgm:cxn modelId="{EA43B9DF-7EAB-544D-A5E5-72025C7FFA00}" type="presParOf" srcId="{038A0307-F31C-4C44-B9BE-B7E0B5D6F057}" destId="{9ECD6DBB-A192-BE44-8F0E-FD4B5710800C}" srcOrd="6" destOrd="0" presId="urn:microsoft.com/office/officeart/2005/8/layout/balance1"/>
    <dgm:cxn modelId="{E7850760-D75C-DE4C-9A92-8ACAF3D1FE6E}" type="presParOf" srcId="{038A0307-F31C-4C44-B9BE-B7E0B5D6F057}" destId="{E69DF681-4FF2-0146-8BC5-4CE19F3AA1B0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641AE1-6807-2041-90CB-FE29425C4880}">
      <dsp:nvSpPr>
        <dsp:cNvPr id="0" name=""/>
        <dsp:cNvSpPr/>
      </dsp:nvSpPr>
      <dsp:spPr>
        <a:xfrm>
          <a:off x="1604036" y="0"/>
          <a:ext cx="1201112" cy="667284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 err="1"/>
            <a:t>Academics</a:t>
          </a:r>
          <a:r>
            <a:rPr lang="fr-FR" sz="1600" kern="1200" dirty="0"/>
            <a:t>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/>
            <a:t>Education</a:t>
          </a:r>
        </a:p>
      </dsp:txBody>
      <dsp:txXfrm>
        <a:off x="1623580" y="19544"/>
        <a:ext cx="1162024" cy="628196"/>
      </dsp:txXfrm>
    </dsp:sp>
    <dsp:sp modelId="{0CD1C724-FB1F-2B40-A3DB-4318D585CFC6}">
      <dsp:nvSpPr>
        <dsp:cNvPr id="0" name=""/>
        <dsp:cNvSpPr/>
      </dsp:nvSpPr>
      <dsp:spPr>
        <a:xfrm>
          <a:off x="3338976" y="0"/>
          <a:ext cx="1201112" cy="667284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 err="1"/>
            <a:t>Youth</a:t>
          </a:r>
          <a:endParaRPr lang="fr-FR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/>
            <a:t>Engage</a:t>
          </a:r>
        </a:p>
      </dsp:txBody>
      <dsp:txXfrm>
        <a:off x="3358520" y="19544"/>
        <a:ext cx="1162024" cy="628196"/>
      </dsp:txXfrm>
    </dsp:sp>
    <dsp:sp modelId="{A8CD3664-B5B2-BA48-8710-661776ADFEB2}">
      <dsp:nvSpPr>
        <dsp:cNvPr id="0" name=""/>
        <dsp:cNvSpPr/>
      </dsp:nvSpPr>
      <dsp:spPr>
        <a:xfrm>
          <a:off x="2821831" y="2835960"/>
          <a:ext cx="500463" cy="500463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5E1D55-4682-B243-B00D-F6019681E1A8}">
      <dsp:nvSpPr>
        <dsp:cNvPr id="0" name=""/>
        <dsp:cNvSpPr/>
      </dsp:nvSpPr>
      <dsp:spPr>
        <a:xfrm rot="240000">
          <a:off x="1570213" y="2621506"/>
          <a:ext cx="3003698" cy="2100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C97967-8FDD-2D46-9195-6CF5D291ED3E}">
      <dsp:nvSpPr>
        <dsp:cNvPr id="0" name=""/>
        <dsp:cNvSpPr/>
      </dsp:nvSpPr>
      <dsp:spPr>
        <a:xfrm rot="240000">
          <a:off x="3373673" y="2096356"/>
          <a:ext cx="1198447" cy="5583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Hack</a:t>
          </a:r>
        </a:p>
      </dsp:txBody>
      <dsp:txXfrm>
        <a:off x="3400930" y="2123613"/>
        <a:ext cx="1143933" cy="503840"/>
      </dsp:txXfrm>
    </dsp:sp>
    <dsp:sp modelId="{6D6F4A12-740F-CD4C-A354-26ADF17AB8A9}">
      <dsp:nvSpPr>
        <dsp:cNvPr id="0" name=""/>
        <dsp:cNvSpPr/>
      </dsp:nvSpPr>
      <dsp:spPr>
        <a:xfrm rot="240000">
          <a:off x="3417047" y="1495800"/>
          <a:ext cx="1198447" cy="5583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/>
            <a:t>Experience</a:t>
          </a:r>
          <a:endParaRPr lang="fr-FR" sz="1400" kern="1200" dirty="0"/>
        </a:p>
      </dsp:txBody>
      <dsp:txXfrm>
        <a:off x="3444304" y="1523057"/>
        <a:ext cx="1143933" cy="503840"/>
      </dsp:txXfrm>
    </dsp:sp>
    <dsp:sp modelId="{55132D4E-1D17-AC40-8A28-31803B2ED939}">
      <dsp:nvSpPr>
        <dsp:cNvPr id="0" name=""/>
        <dsp:cNvSpPr/>
      </dsp:nvSpPr>
      <dsp:spPr>
        <a:xfrm rot="240000">
          <a:off x="3460420" y="908589"/>
          <a:ext cx="1198447" cy="5583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Self engagement</a:t>
          </a:r>
        </a:p>
      </dsp:txBody>
      <dsp:txXfrm>
        <a:off x="3487677" y="935846"/>
        <a:ext cx="1143933" cy="503840"/>
      </dsp:txXfrm>
    </dsp:sp>
    <dsp:sp modelId="{9ECD6DBB-A192-BE44-8F0E-FD4B5710800C}">
      <dsp:nvSpPr>
        <dsp:cNvPr id="0" name=""/>
        <dsp:cNvSpPr/>
      </dsp:nvSpPr>
      <dsp:spPr>
        <a:xfrm rot="240000">
          <a:off x="1655415" y="1976245"/>
          <a:ext cx="1198447" cy="5583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/>
            <a:t>Pedagogy</a:t>
          </a:r>
          <a:endParaRPr lang="fr-FR" sz="1400" kern="1200" dirty="0"/>
        </a:p>
      </dsp:txBody>
      <dsp:txXfrm>
        <a:off x="1682672" y="2003502"/>
        <a:ext cx="1143933" cy="503840"/>
      </dsp:txXfrm>
    </dsp:sp>
    <dsp:sp modelId="{E69DF681-4FF2-0146-8BC5-4CE19F3AA1B0}">
      <dsp:nvSpPr>
        <dsp:cNvPr id="0" name=""/>
        <dsp:cNvSpPr/>
      </dsp:nvSpPr>
      <dsp:spPr>
        <a:xfrm rot="240000">
          <a:off x="1698788" y="1375689"/>
          <a:ext cx="1198447" cy="5583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Model</a:t>
          </a:r>
        </a:p>
      </dsp:txBody>
      <dsp:txXfrm>
        <a:off x="1726045" y="1402946"/>
        <a:ext cx="1143933" cy="5038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" name="Google Shape;3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" name="Google Shape;3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37881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" name="Google Shape;3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03201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" name="Google Shape;4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" name="Google Shape;4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79152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" name="Google Shape;5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" name="Google Shape;5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71710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" name="Google Shape;5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53724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" name="Google Shape;3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314030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3251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" name="Google Shape;3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" name="Google Shape;2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2970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" name="Google Shape;4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3568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5064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60191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67304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Google Shape;7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03724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" name="Google Shape;3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85513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Google Shape;7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5200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descr="paint_transparent1.png"/>
          <p:cNvPicPr preferRelativeResize="0"/>
          <p:nvPr/>
        </p:nvPicPr>
        <p:blipFill rotWithShape="1">
          <a:blip r:embed="rId3">
            <a:alphaModFix/>
          </a:blip>
          <a:srcRect l="55210"/>
          <a:stretch/>
        </p:blipFill>
        <p:spPr>
          <a:xfrm>
            <a:off x="1" y="0"/>
            <a:ext cx="409567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208125" y="3287225"/>
            <a:ext cx="52503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 descr="paint_transparent4.png"/>
          <p:cNvPicPr preferRelativeResize="0"/>
          <p:nvPr/>
        </p:nvPicPr>
        <p:blipFill rotWithShape="1">
          <a:blip r:embed="rId3">
            <a:alphaModFix/>
          </a:blip>
          <a:srcRect r="49954"/>
          <a:stretch/>
        </p:blipFill>
        <p:spPr>
          <a:xfrm>
            <a:off x="4567925" y="0"/>
            <a:ext cx="4576075" cy="514352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/>
          <p:nvPr/>
        </p:nvSpPr>
        <p:spPr>
          <a:xfrm>
            <a:off x="0" y="-150"/>
            <a:ext cx="53007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3"/>
          <p:cNvSpPr txBox="1">
            <a:spLocks noGrp="1"/>
          </p:cNvSpPr>
          <p:nvPr>
            <p:ph type="ctrTitle"/>
          </p:nvPr>
        </p:nvSpPr>
        <p:spPr>
          <a:xfrm>
            <a:off x="685800" y="2878750"/>
            <a:ext cx="39147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685800" y="4135454"/>
            <a:ext cx="39147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 Light"/>
              <a:buNone/>
              <a:defRPr sz="1400" b="0" i="0" u="none" strike="noStrike" cap="non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 Light"/>
              <a:buNone/>
              <a:defRPr sz="1400" b="0" i="0" u="none" strike="noStrike" cap="non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 Light"/>
              <a:buNone/>
              <a:defRPr sz="1400" b="0" i="0" u="none" strike="noStrike" cap="non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 Light"/>
              <a:buNone/>
              <a:defRPr sz="1400" b="0" i="0" u="none" strike="noStrike" cap="non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 Light"/>
              <a:buNone/>
              <a:defRPr sz="1400" b="0" i="0" u="none" strike="noStrike" cap="non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 Light"/>
              <a:buNone/>
              <a:defRPr sz="1400" b="0" i="0" u="none" strike="noStrike" cap="non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 Light"/>
              <a:buNone/>
              <a:defRPr sz="1400" b="0" i="0" u="none" strike="noStrike" cap="non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 Light"/>
              <a:buNone/>
              <a:defRPr sz="1400" b="0" i="0" u="none" strike="noStrike" cap="non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 Light"/>
              <a:buNone/>
              <a:defRPr sz="1400" b="0" i="0" u="none" strike="noStrike" cap="non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4" descr="paint_transparent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457200" y="2244400"/>
            <a:ext cx="5511300" cy="26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○"/>
              <a:defRPr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■"/>
              <a:defRPr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●"/>
              <a:defRPr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○"/>
              <a:defRPr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■"/>
              <a:defRPr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CCCCCC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2244400"/>
            <a:ext cx="5511300" cy="26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○"/>
              <a:defRPr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■"/>
              <a:defRPr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●"/>
              <a:defRPr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○"/>
              <a:defRPr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■"/>
              <a:defRPr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tif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6.tiff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7" descr="Description : C:\Users\Elise\AppData\Local\Microsoft\Windows\INetCache\Content.Word\Logos_Interreg-AA_colo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08520" y="123478"/>
            <a:ext cx="2433637" cy="81121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7"/>
          <p:cNvSpPr txBox="1">
            <a:spLocks noGrp="1"/>
          </p:cNvSpPr>
          <p:nvPr>
            <p:ph type="ctrTitle"/>
          </p:nvPr>
        </p:nvSpPr>
        <p:spPr>
          <a:xfrm>
            <a:off x="3131840" y="3219822"/>
            <a:ext cx="55383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</a:pPr>
            <a:r>
              <a:rPr lang="es-ES" sz="5000" b="0" i="0" u="none" strike="noStrike" cap="none" dirty="0" err="1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Atlantic</a:t>
            </a:r>
            <a:r>
              <a:rPr lang="es-ES" sz="5000" b="0" i="0" u="none" strike="noStrike" cap="none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 </a:t>
            </a:r>
            <a:r>
              <a:rPr lang="es-ES" sz="5000" b="0" i="0" u="none" strike="noStrike" cap="none" dirty="0" err="1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Youth</a:t>
            </a:r>
            <a:r>
              <a:rPr lang="es-ES" sz="5000" b="0" i="0" u="none" strike="noStrike" cap="none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 </a:t>
            </a:r>
            <a:r>
              <a:rPr lang="es-ES" sz="5000" b="0" i="0" u="none" strike="noStrike" cap="none" dirty="0" err="1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Creative</a:t>
            </a:r>
            <a:r>
              <a:rPr lang="es-ES" sz="5000" b="0" i="0" u="none" strike="noStrike" cap="none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 </a:t>
            </a:r>
            <a:r>
              <a:rPr lang="es-ES" sz="5000" b="0" i="0" u="none" strike="noStrike" cap="none" dirty="0" err="1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Hubs</a:t>
            </a:r>
            <a:br>
              <a:rPr lang="es-ES" sz="5000" b="0" i="0" u="none" strike="noStrike" cap="none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</a:br>
            <a:r>
              <a:rPr lang="es-ES" sz="6600" b="1" i="0" u="none" strike="noStrike" cap="none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ENGAGE</a:t>
            </a:r>
            <a:endParaRPr sz="6600" b="1" i="0" u="none" strike="noStrike" cap="none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6" name="Google Shape;36;p7"/>
          <p:cNvSpPr/>
          <p:nvPr/>
        </p:nvSpPr>
        <p:spPr>
          <a:xfrm>
            <a:off x="4355976" y="4587972"/>
            <a:ext cx="457200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00" b="1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This project is co-financed by the European Regional Development Fund through the Interreg Atlantic Area Programme </a:t>
            </a:r>
            <a:endParaRPr sz="1100" b="1" i="0" u="none" strike="noStrike" cap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5AEF8B-9D6A-2C4C-ACF2-6D9D4B171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85" y="267856"/>
            <a:ext cx="2106426" cy="53879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1010339.mp4">
            <a:hlinkClick r:id="" action="ppaction://media"/>
            <a:extLst>
              <a:ext uri="{FF2B5EF4-FFF2-40B4-BE49-F238E27FC236}">
                <a16:creationId xmlns:a16="http://schemas.microsoft.com/office/drawing/2014/main" id="{F67E9EAA-1AA6-4344-9B21-FBABF8CA12C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1413" y="0"/>
            <a:ext cx="68611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3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9162614-C90E-2F40-A2FF-5D8009180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391714" cy="51435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282D0AD-65DE-FD49-826C-A145749E75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546" y="0"/>
            <a:ext cx="8432528" cy="5617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587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4B4ADB59-76EF-1F41-9455-0B98CB0954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88" y="16042"/>
            <a:ext cx="913089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864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ctrTitle"/>
          </p:nvPr>
        </p:nvSpPr>
        <p:spPr>
          <a:xfrm>
            <a:off x="685800" y="2317280"/>
            <a:ext cx="525435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</a:pPr>
            <a:r>
              <a:rPr lang="es-ES" sz="4800" b="0" i="0" u="none" strike="noStrike" cap="none" dirty="0">
                <a:solidFill>
                  <a:srgbClr val="1155CC"/>
                </a:solidFill>
                <a:latin typeface="Lato Hairline"/>
                <a:ea typeface="Lato Hairline"/>
                <a:cs typeface="Lato Hairline"/>
                <a:sym typeface="Lato Hairline"/>
              </a:rPr>
              <a:t>3.</a:t>
            </a:r>
            <a:r>
              <a:rPr lang="es-ES" dirty="0">
                <a:solidFill>
                  <a:srgbClr val="1155CC"/>
                </a:solidFill>
              </a:rPr>
              <a:t> </a:t>
            </a:r>
            <a:br>
              <a:rPr lang="es-ES" dirty="0">
                <a:solidFill>
                  <a:srgbClr val="1155CC"/>
                </a:solidFill>
              </a:rPr>
            </a:br>
            <a:r>
              <a:rPr lang="es-ES" sz="4000" b="0" i="0" u="none" strike="noStrike" cap="none" dirty="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ENGAGE ! </a:t>
            </a:r>
            <a:endParaRPr sz="4000" b="0" i="0" u="none" strike="noStrike" cap="none" dirty="0">
              <a:solidFill>
                <a:srgbClr val="434343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42" name="Google Shape;42;p8"/>
          <p:cNvSpPr txBox="1">
            <a:spLocks noGrp="1"/>
          </p:cNvSpPr>
          <p:nvPr>
            <p:ph type="sldNum" idx="4294967295"/>
          </p:nvPr>
        </p:nvSpPr>
        <p:spPr>
          <a:xfrm>
            <a:off x="8594725" y="4673600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s-ES"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13</a:t>
            </a:fld>
            <a:endParaRPr sz="1800" b="0" i="0" u="none" strike="noStrike" cap="non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3" name="Google Shape;43;p8"/>
          <p:cNvSpPr/>
          <p:nvPr/>
        </p:nvSpPr>
        <p:spPr>
          <a:xfrm>
            <a:off x="1547664" y="2211710"/>
            <a:ext cx="368541" cy="412163"/>
          </a:xfrm>
          <a:custGeom>
            <a:avLst/>
            <a:gdLst/>
            <a:ahLst/>
            <a:cxnLst/>
            <a:rect l="l" t="t" r="r" b="b"/>
            <a:pathLst>
              <a:path w="16863" h="18859" extrusionOk="0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67266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E4E97E1E-C414-5C45-B6FD-08FFF5C799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634" y="0"/>
            <a:ext cx="492563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0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1085CA0-BCFD-D04D-B8F0-E70B35E90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6253"/>
            <a:ext cx="9144000" cy="745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172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871B78E-EA17-E74E-ADAA-9449742E74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61373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9904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BC93C2F3-33E4-E34F-BEDF-D033F763B2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9200"/>
            <a:ext cx="6289455" cy="2846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124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ctrTitle"/>
          </p:nvPr>
        </p:nvSpPr>
        <p:spPr>
          <a:xfrm>
            <a:off x="685800" y="2317280"/>
            <a:ext cx="525435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</a:pPr>
            <a:r>
              <a:rPr lang="es-ES" sz="4800" b="0" i="0" u="none" strike="noStrike" cap="none" dirty="0">
                <a:solidFill>
                  <a:srgbClr val="1155CC"/>
                </a:solidFill>
                <a:latin typeface="Lato Hairline"/>
                <a:ea typeface="Lato Hairline"/>
                <a:cs typeface="Lato Hairline"/>
                <a:sym typeface="Lato Hairline"/>
              </a:rPr>
              <a:t>4.</a:t>
            </a:r>
            <a:r>
              <a:rPr lang="es-ES" dirty="0">
                <a:solidFill>
                  <a:srgbClr val="1155CC"/>
                </a:solidFill>
              </a:rPr>
              <a:t> </a:t>
            </a:r>
            <a:br>
              <a:rPr lang="es-ES" dirty="0">
                <a:solidFill>
                  <a:srgbClr val="1155CC"/>
                </a:solidFill>
              </a:rPr>
            </a:br>
            <a:r>
              <a:rPr lang="es-ES" sz="4000" b="0" i="0" u="none" strike="noStrike" cap="none" dirty="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SPREAD  </a:t>
            </a:r>
            <a:endParaRPr sz="4000" b="0" i="0" u="none" strike="noStrike" cap="none" dirty="0">
              <a:solidFill>
                <a:srgbClr val="434343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42" name="Google Shape;42;p8"/>
          <p:cNvSpPr txBox="1">
            <a:spLocks noGrp="1"/>
          </p:cNvSpPr>
          <p:nvPr>
            <p:ph type="sldNum" idx="4294967295"/>
          </p:nvPr>
        </p:nvSpPr>
        <p:spPr>
          <a:xfrm>
            <a:off x="8594725" y="4673600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s-ES"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18</a:t>
            </a:fld>
            <a:endParaRPr sz="1800" b="0" i="0" u="none" strike="noStrike" cap="non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3" name="Google Shape;43;p8"/>
          <p:cNvSpPr/>
          <p:nvPr/>
        </p:nvSpPr>
        <p:spPr>
          <a:xfrm>
            <a:off x="1547664" y="2211710"/>
            <a:ext cx="368541" cy="412163"/>
          </a:xfrm>
          <a:custGeom>
            <a:avLst/>
            <a:gdLst/>
            <a:ahLst/>
            <a:cxnLst/>
            <a:rect l="l" t="t" r="r" b="b"/>
            <a:pathLst>
              <a:path w="16863" h="18859" extrusionOk="0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8535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s-ES"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19</a:t>
            </a:fld>
            <a:endParaRPr sz="1800" b="0" i="0" u="none" strike="noStrike" cap="non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9" name="Google Shape;49;p9"/>
          <p:cNvSpPr/>
          <p:nvPr/>
        </p:nvSpPr>
        <p:spPr>
          <a:xfrm>
            <a:off x="179512" y="267494"/>
            <a:ext cx="6912768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0" i="0" u="none" strike="noStrike" cap="non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Each year, Europeans generate </a:t>
            </a:r>
            <a:r>
              <a:rPr lang="es-ES" sz="1600" b="1" i="0" u="none" strike="noStrike" cap="none">
                <a:solidFill>
                  <a:srgbClr val="00B050"/>
                </a:solidFill>
                <a:latin typeface="Lato Light"/>
                <a:ea typeface="Lato Light"/>
                <a:cs typeface="Lato Light"/>
                <a:sym typeface="Lato Light"/>
              </a:rPr>
              <a:t>25 million tons of plastic waste</a:t>
            </a:r>
            <a:r>
              <a:rPr lang="es-ES" sz="1600" b="0" i="0" u="none" strike="noStrike" cap="non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, but </a:t>
            </a:r>
            <a:r>
              <a:rPr lang="es-ES" sz="1600" b="1" i="0" u="none" strike="noStrike" cap="none">
                <a:solidFill>
                  <a:srgbClr val="00B050"/>
                </a:solidFill>
                <a:latin typeface="Lato Light"/>
                <a:ea typeface="Lato Light"/>
                <a:cs typeface="Lato Light"/>
                <a:sym typeface="Lato Light"/>
              </a:rPr>
              <a:t>less than 30% is collected for recycling</a:t>
            </a:r>
            <a:r>
              <a:rPr lang="es-ES" sz="1600" b="0" i="0" u="none" strike="noStrike" cap="non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. All over the world, </a:t>
            </a:r>
            <a:r>
              <a:rPr lang="es-ES" sz="1600" b="1" i="0" u="none" strike="noStrike" cap="none">
                <a:solidFill>
                  <a:srgbClr val="00B050"/>
                </a:solidFill>
                <a:latin typeface="Lato Light"/>
                <a:ea typeface="Lato Light"/>
                <a:cs typeface="Lato Light"/>
                <a:sym typeface="Lato Light"/>
              </a:rPr>
              <a:t>plastic represents 85% of waste on beaches</a:t>
            </a:r>
            <a:r>
              <a:rPr lang="es-ES" sz="1600" b="0" i="0" u="none" strike="noStrike" cap="non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. What's more, plastics reach our lungs and our tables, in the form of </a:t>
            </a:r>
            <a:r>
              <a:rPr lang="es-ES" sz="1600" b="1" i="0" u="none" strike="noStrike" cap="none">
                <a:solidFill>
                  <a:srgbClr val="00B050"/>
                </a:solidFill>
                <a:latin typeface="Lato Light"/>
                <a:ea typeface="Lato Light"/>
                <a:cs typeface="Lato Light"/>
                <a:sym typeface="Lato Light"/>
              </a:rPr>
              <a:t>microplastics</a:t>
            </a:r>
            <a:r>
              <a:rPr lang="es-ES" sz="1600" b="0" i="0" u="none" strike="noStrike" cap="non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 in the air, water and food, with effects unknown to our health. </a:t>
            </a:r>
            <a:endParaRPr sz="1600" b="0" i="0" u="none" strike="noStrike" cap="non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50" name="Google Shape;5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0275" y="1512200"/>
            <a:ext cx="5893800" cy="3045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9"/>
          <p:cNvSpPr/>
          <p:nvPr/>
        </p:nvSpPr>
        <p:spPr>
          <a:xfrm>
            <a:off x="11336" y="4673651"/>
            <a:ext cx="734481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*Adapted from UNEP (2009a) and compiled from the International Coastal Clean Ups’ 1989-2007 reports of the Center </a:t>
            </a:r>
            <a:endParaRPr sz="1000" b="0" i="0" u="none" strike="noStrike" cap="non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for Marine Conservation/Ocean Conservancy.</a:t>
            </a:r>
            <a:endParaRPr sz="3600" b="0" i="0" u="none" strike="noStrike" cap="non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55863E-3B93-814B-997B-8858466860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65"/>
            <a:ext cx="7262521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ctrTitle"/>
          </p:nvPr>
        </p:nvSpPr>
        <p:spPr>
          <a:xfrm>
            <a:off x="685800" y="2878750"/>
            <a:ext cx="525435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</a:pPr>
            <a:r>
              <a:rPr lang="es-ES" sz="4800" b="0" i="0" u="none" strike="noStrike" cap="none" dirty="0">
                <a:solidFill>
                  <a:srgbClr val="1155CC"/>
                </a:solidFill>
                <a:latin typeface="Lato Hairline"/>
                <a:ea typeface="Lato Hairline"/>
                <a:cs typeface="Lato Hairline"/>
                <a:sym typeface="Lato Hairline"/>
              </a:rPr>
              <a:t>1.</a:t>
            </a:r>
            <a:endParaRPr sz="4800" b="0" i="0" u="none" strike="noStrike" cap="none" dirty="0">
              <a:solidFill>
                <a:srgbClr val="1155CC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</a:pPr>
            <a:r>
              <a:rPr lang="es-ES" sz="4000" b="0" i="0" u="none" strike="noStrike" cap="none" dirty="0" err="1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Atlantic</a:t>
            </a:r>
            <a:r>
              <a:rPr lang="es-ES" sz="4000" b="0" i="0" u="none" strike="noStrike" cap="none" dirty="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 </a:t>
            </a:r>
            <a:r>
              <a:rPr lang="es-ES" sz="4000" b="0" i="0" u="none" strike="noStrike" cap="none" dirty="0" err="1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Youth</a:t>
            </a:r>
            <a:r>
              <a:rPr lang="es-ES" sz="4000" b="0" i="0" u="none" strike="noStrike" cap="none" dirty="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 </a:t>
            </a:r>
            <a:r>
              <a:rPr lang="es-ES" sz="4000" b="0" i="0" u="none" strike="noStrike" cap="none" dirty="0" err="1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Creative</a:t>
            </a:r>
            <a:r>
              <a:rPr lang="es-ES" sz="4000" b="0" i="0" u="none" strike="noStrike" cap="none" dirty="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 </a:t>
            </a:r>
            <a:r>
              <a:rPr lang="es-ES" sz="4000" b="0" i="0" u="none" strike="noStrike" cap="none" dirty="0" err="1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Hubs</a:t>
            </a:r>
            <a:endParaRPr sz="4000" b="0" i="0" u="none" strike="noStrike" cap="none" dirty="0">
              <a:solidFill>
                <a:srgbClr val="434343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42" name="Google Shape;42;p8"/>
          <p:cNvSpPr txBox="1">
            <a:spLocks noGrp="1"/>
          </p:cNvSpPr>
          <p:nvPr>
            <p:ph type="sldNum" idx="4294967295"/>
          </p:nvPr>
        </p:nvSpPr>
        <p:spPr>
          <a:xfrm>
            <a:off x="8594725" y="4673600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s-ES"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2</a:t>
            </a:fld>
            <a:endParaRPr sz="1800" b="0" i="0" u="none" strike="noStrike" cap="non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3" name="Google Shape;43;p8"/>
          <p:cNvSpPr/>
          <p:nvPr/>
        </p:nvSpPr>
        <p:spPr>
          <a:xfrm>
            <a:off x="1547664" y="2211710"/>
            <a:ext cx="368541" cy="412163"/>
          </a:xfrm>
          <a:custGeom>
            <a:avLst/>
            <a:gdLst/>
            <a:ahLst/>
            <a:cxnLst/>
            <a:rect l="l" t="t" r="r" b="b"/>
            <a:pathLst>
              <a:path w="16863" h="18859" extrusionOk="0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s-ES"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20</a:t>
            </a:fld>
            <a:endParaRPr sz="1800" b="0" i="0" u="none" strike="noStrike" cap="non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50" name="Google Shape;5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0275" y="1512200"/>
            <a:ext cx="5893800" cy="304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77F7D66-B12D-E542-88CE-5DD7B57CF4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6" y="0"/>
            <a:ext cx="913266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8714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107504" y="411510"/>
            <a:ext cx="6336704" cy="1944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rPr lang="es-ES" sz="1600" b="0" i="0" u="none" strike="noStrike" cap="non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The AYCH OCEAN project is the result of the commitment of the </a:t>
            </a:r>
            <a:r>
              <a:rPr lang="es-ES" sz="1600" b="1" i="0" u="none" strike="noStrike" cap="none">
                <a:solidFill>
                  <a:srgbClr val="00B050"/>
                </a:solidFill>
                <a:latin typeface="Lato Light"/>
                <a:ea typeface="Lato Light"/>
                <a:cs typeface="Lato Light"/>
                <a:sym typeface="Lato Light"/>
              </a:rPr>
              <a:t>Atlantic Youth Creative Hubs </a:t>
            </a:r>
            <a:r>
              <a:rPr lang="es-ES" sz="1600" b="0" i="0" u="none" strike="noStrike" cap="non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partners to bring young Europeans education in values, focusing on environmental education as a basic principle of life and the </a:t>
            </a:r>
            <a:r>
              <a:rPr lang="es-ES" sz="1600" b="1" i="0" u="none" strike="noStrike" cap="none">
                <a:solidFill>
                  <a:srgbClr val="00B050"/>
                </a:solidFill>
                <a:latin typeface="Lato Light"/>
                <a:ea typeface="Lato Light"/>
                <a:cs typeface="Lato Light"/>
                <a:sym typeface="Lato Light"/>
              </a:rPr>
              <a:t>protection of the Atlantic Ocean </a:t>
            </a:r>
            <a:r>
              <a:rPr lang="es-ES" sz="1600" b="0" i="0" u="none" strike="noStrike" cap="non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against the growing invasion of plastic garbage. </a:t>
            </a:r>
            <a:endParaRPr sz="1600" b="0" i="0" u="none" strike="noStrike" cap="non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s-ES"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21</a:t>
            </a:fld>
            <a:endParaRPr sz="1800" b="0" i="0" u="none" strike="noStrike" cap="non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58" name="Google Shape;58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399" y="2107273"/>
            <a:ext cx="4742913" cy="2741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896CA4A-0B40-8B4F-8D49-00257765A9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089"/>
            <a:ext cx="9144000" cy="512732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B2F4C62-C058-E544-8EEA-8704129930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507"/>
            <a:ext cx="9144000" cy="514048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s-ES"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22</a:t>
            </a:fld>
            <a:endParaRPr sz="1800" b="0" i="0" u="none" strike="noStrike" cap="non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82802A1-02AE-8041-8951-29BFE1AABE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6250"/>
            <a:ext cx="7652084" cy="5203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5723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s-ES"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23</a:t>
            </a:fld>
            <a:endParaRPr sz="1800" b="0" i="0" u="none" strike="noStrike" cap="non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15F71EF-3EF6-4949-907B-4C9AFDC437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6162"/>
            <a:ext cx="9144000" cy="4971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9290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ctrTitle"/>
          </p:nvPr>
        </p:nvSpPr>
        <p:spPr>
          <a:xfrm>
            <a:off x="766010" y="2910838"/>
            <a:ext cx="525435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</a:pPr>
            <a:r>
              <a:rPr lang="es-ES" sz="4800" b="0" i="0" u="none" strike="noStrike" cap="none" dirty="0">
                <a:solidFill>
                  <a:srgbClr val="1155CC"/>
                </a:solidFill>
                <a:latin typeface="Lato Hairline"/>
                <a:ea typeface="Lato Hairline"/>
                <a:cs typeface="Lato Hairline"/>
                <a:sym typeface="Lato Hairline"/>
              </a:rPr>
              <a:t>5.</a:t>
            </a:r>
            <a:r>
              <a:rPr lang="es-ES" dirty="0">
                <a:solidFill>
                  <a:srgbClr val="1155CC"/>
                </a:solidFill>
              </a:rPr>
              <a:t> </a:t>
            </a:r>
            <a:br>
              <a:rPr lang="es-ES" dirty="0">
                <a:solidFill>
                  <a:srgbClr val="1155CC"/>
                </a:solidFill>
              </a:rPr>
            </a:br>
            <a:r>
              <a:rPr lang="es-ES" sz="4000" b="0" i="0" u="none" strike="noStrike" cap="none" dirty="0" err="1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Give</a:t>
            </a:r>
            <a:r>
              <a:rPr lang="es-ES" sz="4000" b="0" i="0" u="none" strike="noStrike" cap="none" dirty="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 </a:t>
            </a:r>
            <a:r>
              <a:rPr lang="es-ES" sz="4000" b="0" i="0" u="none" strike="noStrike" cap="none" dirty="0" err="1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the</a:t>
            </a:r>
            <a:r>
              <a:rPr lang="es-ES" sz="4000" b="0" i="0" u="none" strike="noStrike" cap="none" dirty="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 </a:t>
            </a:r>
            <a:r>
              <a:rPr lang="es-ES" sz="4000" b="0" i="0" u="none" strike="noStrike" cap="none" dirty="0" err="1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power</a:t>
            </a:r>
            <a:r>
              <a:rPr lang="es-ES" sz="4000" b="0" i="0" u="none" strike="noStrike" cap="none" dirty="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 to </a:t>
            </a:r>
            <a:r>
              <a:rPr lang="es-ES" sz="4000" b="0" i="0" u="none" strike="noStrike" cap="none" dirty="0" err="1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change</a:t>
            </a:r>
            <a:endParaRPr sz="4000" b="0" i="0" u="none" strike="noStrike" cap="none" dirty="0">
              <a:solidFill>
                <a:srgbClr val="434343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42" name="Google Shape;42;p8"/>
          <p:cNvSpPr txBox="1">
            <a:spLocks noGrp="1"/>
          </p:cNvSpPr>
          <p:nvPr>
            <p:ph type="sldNum" idx="4294967295"/>
          </p:nvPr>
        </p:nvSpPr>
        <p:spPr>
          <a:xfrm>
            <a:off x="8594725" y="4673600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s-ES"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24</a:t>
            </a:fld>
            <a:endParaRPr sz="1800" b="0" i="0" u="none" strike="noStrike" cap="non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3" name="Google Shape;43;p8"/>
          <p:cNvSpPr/>
          <p:nvPr/>
        </p:nvSpPr>
        <p:spPr>
          <a:xfrm>
            <a:off x="1547664" y="2211710"/>
            <a:ext cx="368541" cy="412163"/>
          </a:xfrm>
          <a:custGeom>
            <a:avLst/>
            <a:gdLst/>
            <a:ahLst/>
            <a:cxnLst/>
            <a:rect l="l" t="t" r="r" b="b"/>
            <a:pathLst>
              <a:path w="16863" h="18859" extrusionOk="0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9709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 txBox="1">
            <a:spLocks noGrp="1"/>
          </p:cNvSpPr>
          <p:nvPr>
            <p:ph type="body" idx="1"/>
          </p:nvPr>
        </p:nvSpPr>
        <p:spPr>
          <a:xfrm>
            <a:off x="-26573" y="987574"/>
            <a:ext cx="6038733" cy="1944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marR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rPr lang="es-ES" sz="1600" b="0" i="0" u="none" strike="noStrike" cap="non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It has two objectives:</a:t>
            </a:r>
            <a:endParaRPr/>
          </a:p>
          <a:p>
            <a:pPr marL="114300" marR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endParaRPr sz="1600" b="0" i="0" u="none" strike="noStrike" cap="non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457200" marR="0" lvl="0" indent="-34290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•"/>
            </a:pPr>
            <a:r>
              <a:rPr lang="es-ES" sz="1600" b="0" i="0" u="none" strike="noStrike" cap="non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To involve young people from 4 European countries through the Atlantic Youth Creative Hubs project (AYCH) of the Interreg Atlantic Area program in initiatives to conserve the good environmental status of its beaches. </a:t>
            </a:r>
            <a:endParaRPr sz="1600" b="0" i="0" u="none" strike="noStrike" cap="non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457200" marR="0" lvl="0" indent="-34290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•"/>
            </a:pPr>
            <a:r>
              <a:rPr lang="es-ES" sz="1600" b="0" i="0" u="none" strike="noStrike" cap="non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To create educational and informative material, achieving an active and interventive communication of these values with the work of European youth. </a:t>
            </a:r>
            <a:endParaRPr sz="1600" b="0" i="0" u="none" strike="noStrike" cap="non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s-ES"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25</a:t>
            </a:fld>
            <a:endParaRPr sz="1800" b="0" i="0" u="none" strike="noStrike" cap="non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FD023C3-7404-5041-B0B9-E111466EE5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573" y="-1701867"/>
            <a:ext cx="9764131" cy="7323098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 txBox="1">
            <a:spLocks noGrp="1"/>
          </p:cNvSpPr>
          <p:nvPr>
            <p:ph type="body" idx="1"/>
          </p:nvPr>
        </p:nvSpPr>
        <p:spPr>
          <a:xfrm>
            <a:off x="-26573" y="987574"/>
            <a:ext cx="6038733" cy="1944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marR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rPr lang="es-ES" sz="1600" b="0" i="0" u="none" strike="noStrike" cap="non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It has two objectives:</a:t>
            </a:r>
            <a:endParaRPr/>
          </a:p>
          <a:p>
            <a:pPr marL="114300" marR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endParaRPr sz="1600" b="0" i="0" u="none" strike="noStrike" cap="non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457200" marR="0" lvl="0" indent="-34290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•"/>
            </a:pPr>
            <a:r>
              <a:rPr lang="es-ES" sz="1600" b="0" i="0" u="none" strike="noStrike" cap="non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To involve young people from 4 European countries through the Atlantic Youth Creative Hubs project (AYCH) of the Interreg Atlantic Area program in initiatives to conserve the good environmental status of its beaches. </a:t>
            </a:r>
            <a:endParaRPr sz="1600" b="0" i="0" u="none" strike="noStrike" cap="non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457200" marR="0" lvl="0" indent="-34290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•"/>
            </a:pPr>
            <a:r>
              <a:rPr lang="es-ES" sz="1600" b="0" i="0" u="none" strike="noStrike" cap="none">
                <a:solidFill>
                  <a:srgbClr val="0070C0"/>
                </a:solidFill>
                <a:latin typeface="Lato Light"/>
                <a:ea typeface="Lato Light"/>
                <a:cs typeface="Lato Light"/>
                <a:sym typeface="Lato Light"/>
              </a:rPr>
              <a:t>To create educational and informative material, achieving an active and interventive communication of these values with the work of European youth. </a:t>
            </a:r>
            <a:endParaRPr sz="1600" b="0" i="0" u="none" strike="noStrike" cap="none">
              <a:solidFill>
                <a:srgbClr val="0070C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s-ES"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26</a:t>
            </a:fld>
            <a:endParaRPr sz="1800" b="0" i="0" u="none" strike="noStrike" cap="non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EFF036-D9D2-3E46-9F58-42555C493F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609347" cy="482019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24F5334-84A7-1649-9277-9FDA44296D8C}"/>
              </a:ext>
            </a:extLst>
          </p:cNvPr>
          <p:cNvSpPr/>
          <p:nvPr/>
        </p:nvSpPr>
        <p:spPr>
          <a:xfrm>
            <a:off x="529389" y="4673651"/>
            <a:ext cx="701557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https://</a:t>
            </a:r>
            <a:r>
              <a:rPr lang="fr-FR" dirty="0" err="1"/>
              <a:t>www.slideshare.net</a:t>
            </a:r>
            <a:r>
              <a:rPr lang="fr-FR" dirty="0"/>
              <a:t>/</a:t>
            </a:r>
            <a:r>
              <a:rPr lang="fr-FR" dirty="0" err="1"/>
              <a:t>swathivasista</a:t>
            </a:r>
            <a:r>
              <a:rPr lang="fr-FR" dirty="0"/>
              <a:t>/self-</a:t>
            </a:r>
            <a:r>
              <a:rPr lang="fr-FR" dirty="0" err="1"/>
              <a:t>awareness</a:t>
            </a:r>
            <a:r>
              <a:rPr lang="fr-FR" dirty="0"/>
              <a:t>-and-self-</a:t>
            </a:r>
            <a:r>
              <a:rPr lang="fr-FR" dirty="0" err="1"/>
              <a:t>esteem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29370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5" descr="Description : C:\Users\Elise\AppData\Local\Microsoft\Windows\INetCache\Content.Word\Logos_Interreg-AA_colo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08520" y="123478"/>
            <a:ext cx="2433637" cy="811213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5"/>
          <p:cNvSpPr txBox="1">
            <a:spLocks noGrp="1"/>
          </p:cNvSpPr>
          <p:nvPr>
            <p:ph type="ctrTitle"/>
          </p:nvPr>
        </p:nvSpPr>
        <p:spPr>
          <a:xfrm>
            <a:off x="3208125" y="3287225"/>
            <a:ext cx="52503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</a:pPr>
            <a:r>
              <a:rPr lang="en-GB" sz="50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Atlantic Youth Creative Hubs</a:t>
            </a:r>
            <a:endParaRPr/>
          </a:p>
        </p:txBody>
      </p:sp>
      <p:sp>
        <p:nvSpPr>
          <p:cNvPr id="28" name="Google Shape;28;p5"/>
          <p:cNvSpPr/>
          <p:nvPr/>
        </p:nvSpPr>
        <p:spPr>
          <a:xfrm>
            <a:off x="4355976" y="4587972"/>
            <a:ext cx="457200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This project is co-financed by the European Regional Development Fund through the Interreg Atlantic Area Programme </a:t>
            </a:r>
            <a:endParaRPr sz="1100" b="1" i="0" u="none" strike="noStrike" cap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C876E94-23D6-0C47-9341-69616BF567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85" y="267856"/>
            <a:ext cx="2106426" cy="53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242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396692" y="934691"/>
            <a:ext cx="627504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</a:pPr>
            <a:r>
              <a:rPr lang="en-GB" sz="3600" b="1" i="0" u="none" strike="noStrike" cap="none">
                <a:solidFill>
                  <a:srgbClr val="002060"/>
                </a:solidFill>
                <a:latin typeface="Lato Hairline"/>
                <a:ea typeface="Lato Hairline"/>
                <a:cs typeface="Lato Hairline"/>
                <a:sym typeface="Lato Hairline"/>
              </a:rPr>
              <a:t>A</a:t>
            </a:r>
            <a:r>
              <a:rPr lang="en-GB" sz="3600" b="0" i="0" u="none" strike="noStrike" cap="none">
                <a:solidFill>
                  <a:srgbClr val="BFBFBF"/>
                </a:solidFill>
                <a:latin typeface="Lato Hairline"/>
                <a:ea typeface="Lato Hairline"/>
                <a:cs typeface="Lato Hairline"/>
                <a:sym typeface="Lato Hairline"/>
              </a:rPr>
              <a:t>YCH </a:t>
            </a:r>
            <a:endParaRPr sz="3600" b="0" i="0" u="none" strike="noStrike" cap="none">
              <a:solidFill>
                <a:srgbClr val="BFBFBF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48" name="Google Shape;48;p8"/>
          <p:cNvSpPr txBox="1">
            <a:spLocks noGrp="1"/>
          </p:cNvSpPr>
          <p:nvPr>
            <p:ph type="body" idx="1"/>
          </p:nvPr>
        </p:nvSpPr>
        <p:spPr>
          <a:xfrm>
            <a:off x="396692" y="1821817"/>
            <a:ext cx="7643192" cy="2697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</a:pPr>
            <a:r>
              <a:rPr lang="en-GB" sz="1800" b="1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ATLANTIC &amp; AMBITIOUS  &amp; ASPIRATIONAL </a:t>
            </a:r>
            <a:endParaRPr sz="1800" b="0" i="0" u="none" strike="noStrike" cap="none">
              <a:solidFill>
                <a:srgbClr val="666666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</a:pPr>
            <a:r>
              <a:rPr lang="en-GB"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4 Atlantic coast countries</a:t>
            </a:r>
            <a:endParaRPr/>
          </a:p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</a:pPr>
            <a:r>
              <a:rPr lang="en-GB"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17 partners</a:t>
            </a:r>
            <a:endParaRPr/>
          </a:p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</a:pPr>
            <a:r>
              <a:rPr lang="en-GB"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14 delivery partners </a:t>
            </a:r>
            <a:endParaRPr/>
          </a:p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</a:pPr>
            <a:r>
              <a:rPr lang="en-GB"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14+ hubs</a:t>
            </a:r>
            <a:endParaRPr/>
          </a:p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</a:pPr>
            <a:r>
              <a:rPr lang="en-GB"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5 languages</a:t>
            </a:r>
            <a:endParaRPr/>
          </a:p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</a:pPr>
            <a:r>
              <a:rPr lang="en-GB"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1 collaborative mission</a:t>
            </a:r>
            <a:endParaRPr/>
          </a:p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</a:pPr>
            <a:r>
              <a:rPr lang="en-GB"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100’s of deliverables</a:t>
            </a:r>
            <a:endParaRPr sz="1800" b="0" i="0" u="none" strike="noStrike" cap="none">
              <a:solidFill>
                <a:srgbClr val="666666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11430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endParaRPr sz="1800" b="0" i="0" u="none" strike="noStrike" cap="none">
              <a:solidFill>
                <a:srgbClr val="666666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11430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endParaRPr sz="1800" b="0" i="0" u="none" strike="noStrike" cap="none">
              <a:solidFill>
                <a:srgbClr val="666666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11430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br>
              <a:rPr lang="en-GB"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</a:br>
            <a:endParaRPr sz="1800" b="0" i="0" u="none" strike="noStrike" cap="none">
              <a:solidFill>
                <a:srgbClr val="666666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GB"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3</a:t>
            </a:fld>
            <a:endParaRPr sz="1800" b="0" i="0" u="none" strike="noStrike" cap="non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50" name="Google Shape;50;p8" descr="Description : C:\Users\Elise\AppData\Local\Microsoft\Windows\INetCache\Content.Word\Logos_Interreg-AA_colo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08520" y="123478"/>
            <a:ext cx="2433637" cy="811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64462EB-A333-3D45-8D01-C2025E1B6E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3478"/>
            <a:ext cx="2807368" cy="71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069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396692" y="934691"/>
            <a:ext cx="627504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</a:pPr>
            <a:r>
              <a:rPr lang="en-GB" sz="3600" b="0" i="0" u="none" strike="noStrike" cap="none">
                <a:solidFill>
                  <a:srgbClr val="BFBFBF"/>
                </a:solidFill>
                <a:latin typeface="Lato Hairline"/>
                <a:ea typeface="Lato Hairline"/>
                <a:cs typeface="Lato Hairline"/>
                <a:sym typeface="Lato Hairline"/>
              </a:rPr>
              <a:t>A</a:t>
            </a:r>
            <a:r>
              <a:rPr lang="en-GB" sz="3600" b="1" i="0" u="none" strike="noStrike" cap="none">
                <a:solidFill>
                  <a:srgbClr val="002060"/>
                </a:solidFill>
                <a:latin typeface="Lato Hairline"/>
                <a:ea typeface="Lato Hairline"/>
                <a:cs typeface="Lato Hairline"/>
                <a:sym typeface="Lato Hairline"/>
              </a:rPr>
              <a:t>Y</a:t>
            </a:r>
            <a:r>
              <a:rPr lang="en-GB" sz="3600" b="0" i="0" u="none" strike="noStrike" cap="none">
                <a:solidFill>
                  <a:srgbClr val="BFBFBF"/>
                </a:solidFill>
                <a:latin typeface="Lato Hairline"/>
                <a:ea typeface="Lato Hairline"/>
                <a:cs typeface="Lato Hairline"/>
                <a:sym typeface="Lato Hairline"/>
              </a:rPr>
              <a:t>CH </a:t>
            </a:r>
            <a:endParaRPr sz="3600" b="0" i="0" u="none" strike="noStrike" cap="none">
              <a:solidFill>
                <a:srgbClr val="BFBFBF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0" y="1635646"/>
            <a:ext cx="5919537" cy="2697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</a:pPr>
            <a:r>
              <a:rPr lang="en-GB" sz="1800" b="1" i="0" u="none" strike="noStrike" cap="none" dirty="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YOUTH &amp; YOURSELF</a:t>
            </a:r>
            <a:endParaRPr sz="1800" b="0" i="0" u="none" strike="noStrike" cap="none" dirty="0">
              <a:solidFill>
                <a:srgbClr val="666666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</a:pPr>
            <a:r>
              <a:rPr lang="en-GB" sz="1800" b="0" i="0" u="none" strike="noStrike" cap="none" dirty="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Up to 30 years</a:t>
            </a:r>
            <a:endParaRPr dirty="0"/>
          </a:p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</a:pPr>
            <a:r>
              <a:rPr lang="en-GB" sz="1800" b="0" i="0" u="none" strike="noStrike" cap="none" dirty="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Entry-level to post-graduate</a:t>
            </a:r>
            <a:endParaRPr dirty="0"/>
          </a:p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</a:pPr>
            <a:r>
              <a:rPr lang="en-GB" sz="1800" b="0" i="0" u="none" strike="noStrike" cap="none" dirty="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From organisations within and beyond education</a:t>
            </a:r>
            <a:endParaRPr dirty="0"/>
          </a:p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</a:pPr>
            <a:r>
              <a:rPr lang="en-GB" sz="1800" b="0" i="0" u="none" strike="noStrike" cap="none" dirty="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Encouraging entrepreneurship, enterprise and employment skills</a:t>
            </a:r>
            <a:endParaRPr dirty="0"/>
          </a:p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</a:pPr>
            <a:r>
              <a:rPr lang="en-GB" sz="1800" b="0" i="0" u="none" strike="noStrike" cap="none" dirty="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Countering youth unemployment, under-employment and poor productivity</a:t>
            </a:r>
            <a:endParaRPr dirty="0"/>
          </a:p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</a:pPr>
            <a:r>
              <a:rPr lang="en-GB" sz="1800" b="0" i="0" u="none" strike="noStrike" cap="none" dirty="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Life changing and realisation </a:t>
            </a:r>
            <a:br>
              <a:rPr lang="en-GB" sz="1800" b="0" i="0" u="none" strike="noStrike" cap="none" dirty="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</a:br>
            <a:endParaRPr sz="1800" b="0" i="0" u="none" strike="noStrike" cap="none" dirty="0">
              <a:solidFill>
                <a:srgbClr val="666666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7" name="Google Shape;57;p9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GB"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4</a:t>
            </a:fld>
            <a:endParaRPr sz="1800" b="0" i="0" u="none" strike="noStrike" cap="non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58" name="Google Shape;58;p9" descr="Description : C:\Users\Elise\AppData\Local\Microsoft\Windows\INetCache\Content.Word\Logos_Interreg-AA_colo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08520" y="123478"/>
            <a:ext cx="2433637" cy="811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50FEA0B-4328-3148-87CD-90F9D5795F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3478"/>
            <a:ext cx="2807368" cy="71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662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396692" y="934691"/>
            <a:ext cx="627504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</a:pPr>
            <a:r>
              <a:rPr lang="en-GB" sz="3600" b="0" i="0" u="none" strike="noStrike" cap="none">
                <a:solidFill>
                  <a:srgbClr val="BFBFBF"/>
                </a:solidFill>
                <a:latin typeface="Lato Hairline"/>
                <a:ea typeface="Lato Hairline"/>
                <a:cs typeface="Lato Hairline"/>
                <a:sym typeface="Lato Hairline"/>
              </a:rPr>
              <a:t>AY</a:t>
            </a:r>
            <a:r>
              <a:rPr lang="en-GB" sz="3600" b="1" i="0" u="none" strike="noStrike" cap="none">
                <a:solidFill>
                  <a:srgbClr val="002060"/>
                </a:solidFill>
                <a:latin typeface="Lato Hairline"/>
                <a:ea typeface="Lato Hairline"/>
                <a:cs typeface="Lato Hairline"/>
                <a:sym typeface="Lato Hairline"/>
              </a:rPr>
              <a:t>C</a:t>
            </a:r>
            <a:r>
              <a:rPr lang="en-GB" sz="3600" b="0" i="0" u="none" strike="noStrike" cap="none">
                <a:solidFill>
                  <a:srgbClr val="BFBFBF"/>
                </a:solidFill>
                <a:latin typeface="Lato Hairline"/>
                <a:ea typeface="Lato Hairline"/>
                <a:cs typeface="Lato Hairline"/>
                <a:sym typeface="Lato Hairline"/>
              </a:rPr>
              <a:t>H </a:t>
            </a:r>
            <a:endParaRPr sz="3600" b="0" i="0" u="none" strike="noStrike" cap="none">
              <a:solidFill>
                <a:srgbClr val="BFBFBF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396692" y="1821817"/>
            <a:ext cx="5988066" cy="2697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</a:pPr>
            <a:r>
              <a:rPr lang="en-GB" sz="1800" b="1" i="0" u="none" strike="noStrike" cap="none" dirty="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CREATIVE &amp; CHALLENGING &amp; COOL</a:t>
            </a:r>
            <a:endParaRPr sz="1800" b="0" i="0" u="none" strike="noStrike" cap="none" dirty="0">
              <a:solidFill>
                <a:srgbClr val="666666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</a:pPr>
            <a:r>
              <a:rPr lang="en-GB" sz="1800" b="0" i="0" u="none" strike="noStrike" cap="none" dirty="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Future-facing creative and digital skills </a:t>
            </a:r>
            <a:endParaRPr dirty="0"/>
          </a:p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</a:pPr>
            <a:r>
              <a:rPr lang="en-GB" sz="1800" b="0" i="0" u="none" strike="noStrike" cap="none" dirty="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Communication, collaboration, flexible and innovative transferable skills which are  ‘Assets for Success’</a:t>
            </a:r>
            <a:endParaRPr dirty="0"/>
          </a:p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</a:pPr>
            <a:r>
              <a:rPr lang="en-GB" sz="1800" b="0" i="0" u="none" strike="noStrike" cap="none" dirty="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Sustainable and circular economies </a:t>
            </a:r>
            <a:endParaRPr dirty="0"/>
          </a:p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</a:pPr>
            <a:r>
              <a:rPr lang="en-GB" sz="1800" b="0" i="0" u="none" strike="noStrike" cap="none" dirty="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Capitalising on previous projects and making a positive difference</a:t>
            </a:r>
            <a:endParaRPr dirty="0"/>
          </a:p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</a:pPr>
            <a:r>
              <a:rPr lang="en-GB" sz="1800" b="0" i="0" u="none" strike="noStrike" cap="none" dirty="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Creative mission with creative practice</a:t>
            </a:r>
            <a:endParaRPr sz="1800" b="0" i="0" u="none" strike="noStrike" cap="none" dirty="0">
              <a:solidFill>
                <a:srgbClr val="666666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5" name="Google Shape;65;p10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GB"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5</a:t>
            </a:fld>
            <a:endParaRPr sz="1800" b="0" i="0" u="none" strike="noStrike" cap="non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66" name="Google Shape;66;p10" descr="Description : C:\Users\Elise\AppData\Local\Microsoft\Windows\INetCache\Content.Word\Logos_Interreg-AA_colo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08520" y="123478"/>
            <a:ext cx="2433637" cy="811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0B36C44-ACE0-8545-BB9E-F85FE9C4B0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3478"/>
            <a:ext cx="2807368" cy="71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02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1"/>
          <p:cNvSpPr txBox="1">
            <a:spLocks noGrp="1"/>
          </p:cNvSpPr>
          <p:nvPr>
            <p:ph type="title"/>
          </p:nvPr>
        </p:nvSpPr>
        <p:spPr>
          <a:xfrm>
            <a:off x="396692" y="934691"/>
            <a:ext cx="627504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</a:pPr>
            <a:r>
              <a:rPr lang="en-GB" sz="3600" b="0" i="0" u="none" strike="noStrike" cap="none">
                <a:solidFill>
                  <a:srgbClr val="BFBFBF"/>
                </a:solidFill>
                <a:latin typeface="Lato Hairline"/>
                <a:ea typeface="Lato Hairline"/>
                <a:cs typeface="Lato Hairline"/>
                <a:sym typeface="Lato Hairline"/>
              </a:rPr>
              <a:t>AYC</a:t>
            </a:r>
            <a:r>
              <a:rPr lang="en-GB" sz="3600" b="1" i="0" u="none" strike="noStrike" cap="none">
                <a:solidFill>
                  <a:srgbClr val="002060"/>
                </a:solidFill>
                <a:latin typeface="Lato Hairline"/>
                <a:ea typeface="Lato Hairline"/>
                <a:cs typeface="Lato Hairline"/>
                <a:sym typeface="Lato Hairline"/>
              </a:rPr>
              <a:t>H</a:t>
            </a:r>
            <a:r>
              <a:rPr lang="en-GB" sz="3600" b="0" i="0" u="none" strike="noStrike" cap="none">
                <a:solidFill>
                  <a:srgbClr val="BFBFBF"/>
                </a:solidFill>
                <a:latin typeface="Lato Hairline"/>
                <a:ea typeface="Lato Hairline"/>
                <a:cs typeface="Lato Hairline"/>
                <a:sym typeface="Lato Hairline"/>
              </a:rPr>
              <a:t> </a:t>
            </a:r>
            <a:endParaRPr sz="3600" b="0" i="0" u="none" strike="noStrike" cap="none">
              <a:solidFill>
                <a:srgbClr val="BFBFBF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72" name="Google Shape;72;p11"/>
          <p:cNvSpPr txBox="1">
            <a:spLocks noGrp="1"/>
          </p:cNvSpPr>
          <p:nvPr>
            <p:ph type="body" idx="1"/>
          </p:nvPr>
        </p:nvSpPr>
        <p:spPr>
          <a:xfrm>
            <a:off x="-108520" y="1792091"/>
            <a:ext cx="6332857" cy="2697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</a:pPr>
            <a:r>
              <a:rPr lang="en-GB" sz="1800" b="1" i="0" u="none" strike="noStrike" cap="none" dirty="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HUBS &amp; HAPPINESS &amp; HORIZONS</a:t>
            </a:r>
            <a:endParaRPr sz="1800" b="0" i="0" u="none" strike="noStrike" cap="none" dirty="0">
              <a:solidFill>
                <a:srgbClr val="666666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</a:pPr>
            <a:r>
              <a:rPr lang="en-GB" sz="1800" b="0" i="0" u="none" strike="noStrike" cap="none" dirty="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Creating hubs of inventiveness and implementation</a:t>
            </a:r>
            <a:endParaRPr dirty="0"/>
          </a:p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</a:pPr>
            <a:r>
              <a:rPr lang="en-GB" sz="1800" b="0" i="0" u="none" strike="noStrike" cap="none" dirty="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Linking hubs and sharing expertise and resource</a:t>
            </a:r>
            <a:endParaRPr dirty="0"/>
          </a:p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</a:pPr>
            <a:r>
              <a:rPr lang="en-GB" sz="1800" b="0" i="0" u="none" strike="noStrike" cap="none" dirty="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Working virtually to minimise distance </a:t>
            </a:r>
            <a:endParaRPr dirty="0"/>
          </a:p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</a:pPr>
            <a:r>
              <a:rPr lang="en-GB" sz="1800" b="0" i="0" u="none" strike="noStrike" cap="none" dirty="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Keeping well-being and positivity in all that we do</a:t>
            </a:r>
            <a:endParaRPr dirty="0"/>
          </a:p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</a:pPr>
            <a:r>
              <a:rPr lang="en-GB" sz="1800" b="0" i="0" u="none" strike="noStrike" cap="none" dirty="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Helping AYCH and other Young People reach for the horizon</a:t>
            </a:r>
            <a:br>
              <a:rPr lang="en-GB" sz="1800" b="0" i="0" u="none" strike="noStrike" cap="none" dirty="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</a:br>
            <a:endParaRPr sz="1800" b="0" i="0" u="none" strike="noStrike" cap="none" dirty="0">
              <a:solidFill>
                <a:srgbClr val="666666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GB"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6</a:t>
            </a:fld>
            <a:endParaRPr sz="1800" b="0" i="0" u="none" strike="noStrike" cap="non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74" name="Google Shape;74;p11" descr="Description : C:\Users\Elise\AppData\Local\Microsoft\Windows\INetCache\Content.Word\Logos_Interreg-AA_colo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08520" y="123478"/>
            <a:ext cx="2433637" cy="811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48B43E7-260D-F445-A7E7-854816BD5B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3478"/>
            <a:ext cx="2807368" cy="71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786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>
            <a:off x="396692" y="934691"/>
            <a:ext cx="627504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</a:pPr>
            <a:r>
              <a:rPr lang="en-GB" sz="3600" b="0" i="0" u="none" strike="noStrike" cap="none">
                <a:solidFill>
                  <a:srgbClr val="BFBFBF"/>
                </a:solidFill>
                <a:latin typeface="Lato Hairline"/>
                <a:ea typeface="Lato Hairline"/>
                <a:cs typeface="Lato Hairline"/>
                <a:sym typeface="Lato Hairline"/>
              </a:rPr>
              <a:t>Origins of AYCH</a:t>
            </a:r>
            <a:endParaRPr sz="3600" b="0" i="0" u="none" strike="noStrike" cap="none">
              <a:solidFill>
                <a:srgbClr val="BFBFBF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>
            <a:off x="-108520" y="1792091"/>
            <a:ext cx="6060141" cy="2697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</a:pPr>
            <a:r>
              <a:rPr lang="en-GB" sz="1800" b="1" i="0" u="none" strike="noStrike" cap="none" dirty="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OPPORTUNITY  &amp; ORIGINALITY &amp; OUTCOMES</a:t>
            </a:r>
            <a:endParaRPr sz="1800" b="0" i="0" u="none" strike="noStrike" cap="none" dirty="0">
              <a:solidFill>
                <a:srgbClr val="666666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</a:pPr>
            <a:r>
              <a:rPr lang="en-GB" sz="1800" b="0" i="0" u="none" strike="noStrike" cap="none" dirty="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Response to the marginalisation of arts and creative                         subjects in education</a:t>
            </a:r>
            <a:endParaRPr dirty="0"/>
          </a:p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</a:pPr>
            <a:r>
              <a:rPr lang="en-GB" sz="1800" b="0" i="0" u="none" strike="noStrike" cap="none" dirty="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Re-design of the </a:t>
            </a:r>
            <a:r>
              <a:rPr lang="en-GB" sz="1800" b="1" i="0" u="sng" strike="noStrike" cap="none" dirty="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Youth Service and development of a model to support</a:t>
            </a:r>
            <a:r>
              <a:rPr lang="en-GB" sz="1800" b="0" i="0" u="none" strike="noStrike" cap="none" dirty="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 creative and social enterprise and education in new settings.</a:t>
            </a:r>
            <a:endParaRPr dirty="0"/>
          </a:p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</a:pPr>
            <a:r>
              <a:rPr lang="en-GB" sz="1800" b="0" i="0" u="none" strike="noStrike" cap="none" dirty="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Empower young people to present solutions to societal issues of the future</a:t>
            </a:r>
            <a:br>
              <a:rPr lang="en-GB" sz="1800" b="0" i="0" u="none" strike="noStrike" cap="none" dirty="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</a:br>
            <a:endParaRPr sz="1800" b="0" i="0" u="none" strike="noStrike" cap="none" dirty="0">
              <a:solidFill>
                <a:srgbClr val="666666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GB"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7</a:t>
            </a:fld>
            <a:endParaRPr sz="1800" b="0" i="0" u="none" strike="noStrike" cap="non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82" name="Google Shape;82;p12" descr="Description : C:\Users\Elise\AppData\Local\Microsoft\Windows\INetCache\Content.Word\Logos_Interreg-AA_colo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08520" y="123478"/>
            <a:ext cx="2433637" cy="811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4B62778-67E0-1E45-B928-C43434272E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3478"/>
            <a:ext cx="2807368" cy="71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275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ctrTitle"/>
          </p:nvPr>
        </p:nvSpPr>
        <p:spPr>
          <a:xfrm>
            <a:off x="685800" y="2317280"/>
            <a:ext cx="525435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</a:pPr>
            <a:r>
              <a:rPr lang="es-ES" sz="4800" b="0" i="0" u="none" strike="noStrike" cap="none" dirty="0">
                <a:solidFill>
                  <a:srgbClr val="1155CC"/>
                </a:solidFill>
                <a:latin typeface="Lato Hairline"/>
                <a:ea typeface="Lato Hairline"/>
                <a:cs typeface="Lato Hairline"/>
                <a:sym typeface="Lato Hairline"/>
              </a:rPr>
              <a:t>2.</a:t>
            </a:r>
            <a:r>
              <a:rPr lang="es-ES" dirty="0">
                <a:solidFill>
                  <a:srgbClr val="1155CC"/>
                </a:solidFill>
              </a:rPr>
              <a:t> </a:t>
            </a:r>
            <a:br>
              <a:rPr lang="es-ES" dirty="0">
                <a:solidFill>
                  <a:srgbClr val="1155CC"/>
                </a:solidFill>
              </a:rPr>
            </a:br>
            <a:r>
              <a:rPr lang="es-ES" sz="4000" b="0" i="0" u="none" strike="noStrike" cap="none" dirty="0" err="1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Change</a:t>
            </a:r>
            <a:r>
              <a:rPr lang="es-ES" sz="4000" b="0" i="0" u="none" strike="noStrike" cap="none" dirty="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 </a:t>
            </a:r>
            <a:r>
              <a:rPr lang="es-ES" sz="4000" b="0" i="0" u="none" strike="noStrike" cap="none" dirty="0" err="1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our</a:t>
            </a:r>
            <a:r>
              <a:rPr lang="es-ES" sz="4000" b="0" i="0" u="none" strike="noStrike" cap="none" dirty="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 </a:t>
            </a:r>
            <a:r>
              <a:rPr lang="es-ES" sz="4000" b="0" i="0" u="none" strike="noStrike" cap="none" dirty="0" err="1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vision</a:t>
            </a:r>
            <a:endParaRPr sz="4000" b="0" i="0" u="none" strike="noStrike" cap="none" dirty="0">
              <a:solidFill>
                <a:srgbClr val="434343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42" name="Google Shape;42;p8"/>
          <p:cNvSpPr txBox="1">
            <a:spLocks noGrp="1"/>
          </p:cNvSpPr>
          <p:nvPr>
            <p:ph type="sldNum" idx="4294967295"/>
          </p:nvPr>
        </p:nvSpPr>
        <p:spPr>
          <a:xfrm>
            <a:off x="8594725" y="4673600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s-ES"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8</a:t>
            </a:fld>
            <a:endParaRPr sz="1800" b="0" i="0" u="none" strike="noStrike" cap="non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3" name="Google Shape;43;p8"/>
          <p:cNvSpPr/>
          <p:nvPr/>
        </p:nvSpPr>
        <p:spPr>
          <a:xfrm>
            <a:off x="1547664" y="2211710"/>
            <a:ext cx="368541" cy="412163"/>
          </a:xfrm>
          <a:custGeom>
            <a:avLst/>
            <a:gdLst/>
            <a:ahLst/>
            <a:cxnLst/>
            <a:rect l="l" t="t" r="r" b="b"/>
            <a:pathLst>
              <a:path w="16863" h="18859" extrusionOk="0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19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>
            <a:off x="396692" y="934691"/>
            <a:ext cx="627504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</a:pPr>
            <a:r>
              <a:rPr lang="en-GB" sz="3600" b="0" i="0" u="none" strike="noStrike" cap="none" dirty="0">
                <a:solidFill>
                  <a:srgbClr val="BFBFBF"/>
                </a:solidFill>
                <a:latin typeface="Lato Hairline"/>
                <a:ea typeface="Lato Hairline"/>
                <a:cs typeface="Lato Hairline"/>
                <a:sym typeface="Lato Hairline"/>
              </a:rPr>
              <a:t>Culture shock</a:t>
            </a:r>
            <a:endParaRPr sz="3600" b="0" i="0" u="none" strike="noStrike" cap="none" dirty="0">
              <a:solidFill>
                <a:srgbClr val="BFBFBF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GB" sz="18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9</a:t>
            </a:fld>
            <a:endParaRPr sz="1800" b="0" i="0" u="none" strike="noStrike" cap="non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82" name="Google Shape;82;p12" descr="Description : C:\Users\Elise\AppData\Local\Microsoft\Windows\INetCache\Content.Word\Logos_Interreg-AA_colo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08520" y="123478"/>
            <a:ext cx="2433637" cy="811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4B62778-67E0-1E45-B928-C43434272E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3478"/>
            <a:ext cx="2807368" cy="718080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7F79CE60-977D-5342-ACF3-0E331ABA2D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2964829"/>
              </p:ext>
            </p:extLst>
          </p:nvPr>
        </p:nvGraphicFramePr>
        <p:xfrm>
          <a:off x="396692" y="1807076"/>
          <a:ext cx="6144126" cy="333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10868968"/>
      </p:ext>
    </p:extLst>
  </p:cSld>
  <p:clrMapOvr>
    <a:masterClrMapping/>
  </p:clrMapOvr>
</p:sld>
</file>

<file path=ppt/theme/theme1.xml><?xml version="1.0" encoding="utf-8"?>
<a:theme xmlns:a="http://schemas.openxmlformats.org/drawingml/2006/main" name="Eglamour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980</TotalTime>
  <Words>571</Words>
  <Application>Microsoft Macintosh PowerPoint</Application>
  <PresentationFormat>Affichage à l'écran (16:9)</PresentationFormat>
  <Paragraphs>90</Paragraphs>
  <Slides>27</Slides>
  <Notes>20</Notes>
  <HiddenSlides>0</HiddenSlides>
  <MMClips>1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2" baseType="lpstr">
      <vt:lpstr>Arial</vt:lpstr>
      <vt:lpstr>Lato Hairline</vt:lpstr>
      <vt:lpstr>Lato</vt:lpstr>
      <vt:lpstr>Lato Light</vt:lpstr>
      <vt:lpstr>Eglamour template</vt:lpstr>
      <vt:lpstr>Atlantic Youth Creative Hubs ENGAGE</vt:lpstr>
      <vt:lpstr>1. Atlantic Youth Creative Hubs</vt:lpstr>
      <vt:lpstr>AYCH </vt:lpstr>
      <vt:lpstr>AYCH </vt:lpstr>
      <vt:lpstr>AYCH </vt:lpstr>
      <vt:lpstr>AYCH </vt:lpstr>
      <vt:lpstr>Origins of AYCH</vt:lpstr>
      <vt:lpstr>2.  Change our vision</vt:lpstr>
      <vt:lpstr>Culture shock</vt:lpstr>
      <vt:lpstr>Présentation PowerPoint</vt:lpstr>
      <vt:lpstr>Présentation PowerPoint</vt:lpstr>
      <vt:lpstr>Présentation PowerPoint</vt:lpstr>
      <vt:lpstr>3.  ENGAGE ! </vt:lpstr>
      <vt:lpstr>Présentation PowerPoint</vt:lpstr>
      <vt:lpstr>Présentation PowerPoint</vt:lpstr>
      <vt:lpstr>Présentation PowerPoint</vt:lpstr>
      <vt:lpstr>Présentation PowerPoint</vt:lpstr>
      <vt:lpstr>4.  SPREAD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5.  Give the power to change</vt:lpstr>
      <vt:lpstr>Présentation PowerPoint</vt:lpstr>
      <vt:lpstr>Présentation PowerPoint</vt:lpstr>
      <vt:lpstr>Atlantic Youth Creative Hubs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Atlantic Youth Creative Hubs OCEAN</dc:title>
  <cp:lastModifiedBy>Utilisateur Microsoft Office</cp:lastModifiedBy>
  <cp:revision>11</cp:revision>
  <dcterms:modified xsi:type="dcterms:W3CDTF">2018-10-24T08:27:30Z</dcterms:modified>
</cp:coreProperties>
</file>